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6"/>
  </p:notesMasterIdLst>
  <p:sldIdLst>
    <p:sldId id="290" r:id="rId3"/>
    <p:sldId id="291" r:id="rId4"/>
    <p:sldId id="310" r:id="rId5"/>
    <p:sldId id="301" r:id="rId6"/>
    <p:sldId id="256" r:id="rId7"/>
    <p:sldId id="277" r:id="rId8"/>
    <p:sldId id="302" r:id="rId9"/>
    <p:sldId id="278" r:id="rId10"/>
    <p:sldId id="279" r:id="rId11"/>
    <p:sldId id="303" r:id="rId12"/>
    <p:sldId id="280" r:id="rId13"/>
    <p:sldId id="281" r:id="rId14"/>
    <p:sldId id="282" r:id="rId15"/>
    <p:sldId id="283" r:id="rId16"/>
    <p:sldId id="284" r:id="rId17"/>
    <p:sldId id="304" r:id="rId18"/>
    <p:sldId id="285" r:id="rId19"/>
    <p:sldId id="305" r:id="rId20"/>
    <p:sldId id="286" r:id="rId21"/>
    <p:sldId id="265" r:id="rId22"/>
    <p:sldId id="306" r:id="rId23"/>
    <p:sldId id="266" r:id="rId24"/>
    <p:sldId id="307" r:id="rId25"/>
    <p:sldId id="287" r:id="rId26"/>
    <p:sldId id="267" r:id="rId27"/>
    <p:sldId id="308" r:id="rId28"/>
    <p:sldId id="289" r:id="rId29"/>
    <p:sldId id="274" r:id="rId30"/>
    <p:sldId id="275" r:id="rId31"/>
    <p:sldId id="309" r:id="rId32"/>
    <p:sldId id="288" r:id="rId33"/>
    <p:sldId id="276" r:id="rId34"/>
    <p:sldId id="270"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0" d="100"/>
          <a:sy n="60" d="100"/>
        </p:scale>
        <p:origin x="1412" y="44"/>
      </p:cViewPr>
      <p:guideLst/>
    </p:cSldViewPr>
  </p:slideViewPr>
  <p:notesTextViewPr>
    <p:cViewPr>
      <p:scale>
        <a:sx n="1" d="1"/>
        <a:sy n="1" d="1"/>
      </p:scale>
      <p:origin x="0" y="0"/>
    </p:cViewPr>
  </p:notesTextViewPr>
  <p:notesViewPr>
    <p:cSldViewPr snapToGrid="0">
      <p:cViewPr varScale="1">
        <p:scale>
          <a:sx n="45" d="100"/>
          <a:sy n="45" d="100"/>
        </p:scale>
        <p:origin x="1904" y="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7B3590-1993-4091-BA55-1B189F99C79A}" type="datetimeFigureOut">
              <a:rPr kumimoji="1" lang="ja-JP" altLang="en-US" smtClean="0"/>
              <a:t>2022/2/27</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914149-BE2D-4B07-B62D-97418251A19E}" type="slidenum">
              <a:rPr kumimoji="1" lang="ja-JP" altLang="en-US" smtClean="0"/>
              <a:t>‹#›</a:t>
            </a:fld>
            <a:endParaRPr kumimoji="1" lang="ja-JP" altLang="en-US"/>
          </a:p>
        </p:txBody>
      </p:sp>
    </p:spTree>
    <p:extLst>
      <p:ext uri="{BB962C8B-B14F-4D97-AF65-F5344CB8AC3E}">
        <p14:creationId xmlns:p14="http://schemas.microsoft.com/office/powerpoint/2010/main" val="73049421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3272409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934129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1024919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4220960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ja-JP" altLang="en-US"/>
              <a:t>マスター タイトルの書式設定</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11118613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11565269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10"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nchor="b"/>
          <a:lstStyle>
            <a:lvl1pPr algn="r">
              <a:defRPr sz="4800" b="1"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17903096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09996" y="2222287"/>
            <a:ext cx="3670723" cy="3638763"/>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63280" y="2222287"/>
            <a:ext cx="3670720" cy="3638763"/>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2038770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09996" y="2751137"/>
            <a:ext cx="3687391" cy="3109913"/>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63280" y="2751137"/>
            <a:ext cx="3670720" cy="3109913"/>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4324484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2665027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372667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AA13D6-8C94-4416-9837-5B23C458ED27}"/>
              </a:ext>
            </a:extLst>
          </p:cNvPr>
          <p:cNvSpPr>
            <a:spLocks noGrp="1"/>
          </p:cNvSpPr>
          <p:nvPr>
            <p:ph type="title"/>
          </p:nvPr>
        </p:nvSpPr>
        <p:spPr>
          <a:xfrm>
            <a:off x="628650" y="365127"/>
            <a:ext cx="7886700" cy="974576"/>
          </a:xfrm>
        </p:spPr>
        <p:txBody>
          <a:bodyPr/>
          <a:lstStyle/>
          <a:p>
            <a:r>
              <a:rPr kumimoji="1" lang="ja-JP" altLang="en-US"/>
              <a:t>マスター タイトルの書式設定</a:t>
            </a:r>
          </a:p>
        </p:txBody>
      </p:sp>
      <p:sp>
        <p:nvSpPr>
          <p:cNvPr id="7" name="コンテンツ プレースホルダー 6">
            <a:extLst>
              <a:ext uri="{FF2B5EF4-FFF2-40B4-BE49-F238E27FC236}">
                <a16:creationId xmlns:a16="http://schemas.microsoft.com/office/drawing/2014/main" id="{D100F4A0-1D85-48D2-AE3C-D22DC0B5C34A}"/>
              </a:ext>
            </a:extLst>
          </p:cNvPr>
          <p:cNvSpPr>
            <a:spLocks noGrp="1"/>
          </p:cNvSpPr>
          <p:nvPr>
            <p:ph sz="quarter" idx="10"/>
          </p:nvPr>
        </p:nvSpPr>
        <p:spPr>
          <a:xfrm>
            <a:off x="628650" y="1818167"/>
            <a:ext cx="7886700" cy="45508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3870699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12" name="Freeform 6"/>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nchor="b"/>
          <a:lstStyle>
            <a:lvl1pPr algn="l">
              <a:defRPr sz="2000" b="1"/>
            </a:lvl1pPr>
          </a:lstStyle>
          <a:p>
            <a:r>
              <a:rPr lang="ja-JP" altLang="en-US"/>
              <a:t>マスター タイトルの書式設定</a:t>
            </a:r>
            <a:endParaRPr lang="en-US" dirty="0"/>
          </a:p>
        </p:txBody>
      </p:sp>
      <p:sp>
        <p:nvSpPr>
          <p:cNvPr id="3" name="Content Placeholder 2"/>
          <p:cNvSpPr>
            <a:spLocks noGrp="1"/>
          </p:cNvSpPr>
          <p:nvPr>
            <p:ph idx="1"/>
          </p:nvPr>
        </p:nvSpPr>
        <p:spPr>
          <a:xfrm>
            <a:off x="3641724" y="446087"/>
            <a:ext cx="4689475" cy="5414963"/>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1837747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chor="b">
            <a:normAutofit/>
          </a:bodyPr>
          <a:lstStyle>
            <a:lvl1pPr algn="l">
              <a:defRPr sz="2400" b="0"/>
            </a:lvl1pPr>
          </a:lstStyle>
          <a:p>
            <a:r>
              <a:rPr lang="ja-JP" altLang="en-US"/>
              <a:t>マスター タイトルの書式設定</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09996" y="2344684"/>
            <a:ext cx="350154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2914357" y="6041361"/>
            <a:ext cx="732659" cy="365125"/>
          </a:xfrm>
        </p:spPr>
        <p:txBody>
          <a:bodyPr/>
          <a:lstStyle/>
          <a:p>
            <a:fld id="{E749CA5E-3BAA-43BE-8608-ADBA40C1B2BE}" type="datetimeFigureOut">
              <a:rPr kumimoji="1" lang="ja-JP" altLang="en-US" smtClean="0"/>
              <a:t>2022/2/27</a:t>
            </a:fld>
            <a:endParaRPr kumimoji="1" lang="ja-JP" altLang="en-US"/>
          </a:p>
        </p:txBody>
      </p:sp>
      <p:sp>
        <p:nvSpPr>
          <p:cNvPr id="6" name="Footer Placeholder 5"/>
          <p:cNvSpPr>
            <a:spLocks noGrp="1"/>
          </p:cNvSpPr>
          <p:nvPr>
            <p:ph type="ftr" sz="quarter" idx="11"/>
          </p:nvPr>
        </p:nvSpPr>
        <p:spPr>
          <a:xfrm>
            <a:off x="442797" y="6041361"/>
            <a:ext cx="2471560" cy="365125"/>
          </a:xfrm>
        </p:spPr>
        <p:txBody>
          <a:bodyPr/>
          <a:lstStyle/>
          <a:p>
            <a:endParaRPr kumimoji="1" lang="ja-JP" altLang="en-US"/>
          </a:p>
        </p:txBody>
      </p:sp>
      <p:sp>
        <p:nvSpPr>
          <p:cNvPr id="7" name="Slide Number Placeholder 6"/>
          <p:cNvSpPr>
            <a:spLocks noGrp="1"/>
          </p:cNvSpPr>
          <p:nvPr>
            <p:ph type="sldNum" sz="quarter" idx="12"/>
          </p:nvPr>
        </p:nvSpPr>
        <p:spPr>
          <a:xfrm>
            <a:off x="3647017" y="5915887"/>
            <a:ext cx="796616" cy="490599"/>
          </a:xfrm>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2618472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chor="b">
            <a:normAutofit/>
          </a:bodyPr>
          <a:lstStyle>
            <a:lvl1pPr algn="l">
              <a:defRPr sz="2400" b="0"/>
            </a:lvl1pPr>
          </a:lstStyle>
          <a:p>
            <a:r>
              <a:rPr lang="ja-JP" altLang="en-US"/>
              <a:t>マスター タイトルの書式設定</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04863" y="5367338"/>
            <a:ext cx="752633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6989014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8" name="Freeform 6"/>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nchor="b"/>
          <a:lstStyle>
            <a:lvl1pPr algn="l">
              <a:defRPr sz="4200" b="1"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29255328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9" name="Freeform 6"/>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ja-JP" altLang="en-US"/>
              <a:t>マスター タイトルの書式設定</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ja-JP" altLang="en-US"/>
              <a:t>マスター テキストの書式設定</a:t>
            </a:r>
          </a:p>
        </p:txBody>
      </p:sp>
      <p:sp>
        <p:nvSpPr>
          <p:cNvPr id="2" name="Date Placeholder 1"/>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7329505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23930569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12" name="Freeform 6"/>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Vertical Title 1"/>
          <p:cNvSpPr>
            <a:spLocks noGrp="1"/>
          </p:cNvSpPr>
          <p:nvPr>
            <p:ph type="title" orient="vert"/>
          </p:nvPr>
        </p:nvSpPr>
        <p:spPr>
          <a:xfrm>
            <a:off x="6137655" y="586171"/>
            <a:ext cx="1701800" cy="513479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1433648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3" name="メディア プレースホルダー 12">
            <a:extLst>
              <a:ext uri="{FF2B5EF4-FFF2-40B4-BE49-F238E27FC236}">
                <a16:creationId xmlns:a16="http://schemas.microsoft.com/office/drawing/2014/main" id="{9F9F5DA2-AB63-47DB-9E9C-9229CF27C6F9}"/>
              </a:ext>
            </a:extLst>
          </p:cNvPr>
          <p:cNvSpPr>
            <a:spLocks noGrp="1"/>
          </p:cNvSpPr>
          <p:nvPr>
            <p:ph type="media" sz="quarter" idx="17"/>
          </p:nvPr>
        </p:nvSpPr>
        <p:spPr>
          <a:xfrm>
            <a:off x="85064" y="46016"/>
            <a:ext cx="4199860" cy="2477386"/>
          </a:xfrm>
        </p:spPr>
        <p:txBody>
          <a:bodyPr/>
          <a:lstStyle/>
          <a:p>
            <a:endParaRPr kumimoji="1" lang="ja-JP" altLang="en-US"/>
          </a:p>
        </p:txBody>
      </p:sp>
      <p:sp>
        <p:nvSpPr>
          <p:cNvPr id="14" name="メディア プレースホルダー 12">
            <a:extLst>
              <a:ext uri="{FF2B5EF4-FFF2-40B4-BE49-F238E27FC236}">
                <a16:creationId xmlns:a16="http://schemas.microsoft.com/office/drawing/2014/main" id="{22B79331-5058-4CE0-9B2C-88B805FB307B}"/>
              </a:ext>
            </a:extLst>
          </p:cNvPr>
          <p:cNvSpPr>
            <a:spLocks noGrp="1"/>
          </p:cNvSpPr>
          <p:nvPr>
            <p:ph type="media" sz="quarter" idx="18"/>
          </p:nvPr>
        </p:nvSpPr>
        <p:spPr>
          <a:xfrm>
            <a:off x="4879678" y="46016"/>
            <a:ext cx="4199858" cy="2477385"/>
          </a:xfrm>
        </p:spPr>
        <p:txBody>
          <a:bodyPr/>
          <a:lstStyle/>
          <a:p>
            <a:endParaRPr kumimoji="1" lang="ja-JP" altLang="en-US"/>
          </a:p>
        </p:txBody>
      </p:sp>
      <p:sp>
        <p:nvSpPr>
          <p:cNvPr id="19" name="メディア プレースホルダー 12">
            <a:extLst>
              <a:ext uri="{FF2B5EF4-FFF2-40B4-BE49-F238E27FC236}">
                <a16:creationId xmlns:a16="http://schemas.microsoft.com/office/drawing/2014/main" id="{092DCB33-4FA1-4847-9CCA-58DCDB2EAF97}"/>
              </a:ext>
            </a:extLst>
          </p:cNvPr>
          <p:cNvSpPr>
            <a:spLocks noGrp="1"/>
          </p:cNvSpPr>
          <p:nvPr>
            <p:ph type="media" sz="quarter" idx="19"/>
          </p:nvPr>
        </p:nvSpPr>
        <p:spPr>
          <a:xfrm>
            <a:off x="85064" y="3476845"/>
            <a:ext cx="4199860" cy="2477386"/>
          </a:xfrm>
        </p:spPr>
        <p:txBody>
          <a:bodyPr/>
          <a:lstStyle/>
          <a:p>
            <a:endParaRPr kumimoji="1" lang="ja-JP" altLang="en-US"/>
          </a:p>
        </p:txBody>
      </p:sp>
      <p:sp>
        <p:nvSpPr>
          <p:cNvPr id="20" name="メディア プレースホルダー 12">
            <a:extLst>
              <a:ext uri="{FF2B5EF4-FFF2-40B4-BE49-F238E27FC236}">
                <a16:creationId xmlns:a16="http://schemas.microsoft.com/office/drawing/2014/main" id="{4BC9726D-DDAE-45E3-B807-E785C8F42CE6}"/>
              </a:ext>
            </a:extLst>
          </p:cNvPr>
          <p:cNvSpPr>
            <a:spLocks noGrp="1"/>
          </p:cNvSpPr>
          <p:nvPr>
            <p:ph type="media" sz="quarter" idx="20"/>
          </p:nvPr>
        </p:nvSpPr>
        <p:spPr>
          <a:xfrm>
            <a:off x="4879678" y="3476845"/>
            <a:ext cx="4199858" cy="2477385"/>
          </a:xfrm>
        </p:spPr>
        <p:txBody>
          <a:bodyPr/>
          <a:lstStyle/>
          <a:p>
            <a:endParaRPr kumimoji="1" lang="ja-JP" altLang="en-US"/>
          </a:p>
        </p:txBody>
      </p:sp>
      <p:sp>
        <p:nvSpPr>
          <p:cNvPr id="22" name="テキスト プレースホルダー 21">
            <a:extLst>
              <a:ext uri="{FF2B5EF4-FFF2-40B4-BE49-F238E27FC236}">
                <a16:creationId xmlns:a16="http://schemas.microsoft.com/office/drawing/2014/main" id="{AC2916F8-7C24-4B6C-A7AA-BCA4A6B99EF6}"/>
              </a:ext>
            </a:extLst>
          </p:cNvPr>
          <p:cNvSpPr>
            <a:spLocks noGrp="1"/>
          </p:cNvSpPr>
          <p:nvPr>
            <p:ph type="body" sz="quarter" idx="21"/>
          </p:nvPr>
        </p:nvSpPr>
        <p:spPr>
          <a:xfrm>
            <a:off x="85064" y="2576065"/>
            <a:ext cx="4199858" cy="720000"/>
          </a:xfrm>
        </p:spPr>
        <p:txBody>
          <a:bodyPr>
            <a:noAutofit/>
          </a:bodyPr>
          <a:lstStyle>
            <a:lvl1pPr marL="0" indent="0">
              <a:buFontTx/>
              <a:buNone/>
              <a:defRPr sz="1200"/>
            </a:lvl1pPr>
            <a:lvl2pPr marL="457200" indent="0">
              <a:buFontTx/>
              <a:buNone/>
              <a:defRPr sz="1200"/>
            </a:lvl2pPr>
            <a:lvl3pPr marL="914400" indent="0">
              <a:buFontTx/>
              <a:buNone/>
              <a:defRPr sz="1200"/>
            </a:lvl3pPr>
            <a:lvl4pPr marL="1371600" indent="0">
              <a:buFontTx/>
              <a:buNone/>
              <a:defRPr sz="1200"/>
            </a:lvl4pPr>
            <a:lvl5pPr marL="1828800" indent="0">
              <a:buFontTx/>
              <a:buNone/>
              <a:defRPr sz="120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23" name="テキスト プレースホルダー 21">
            <a:extLst>
              <a:ext uri="{FF2B5EF4-FFF2-40B4-BE49-F238E27FC236}">
                <a16:creationId xmlns:a16="http://schemas.microsoft.com/office/drawing/2014/main" id="{1A6603D2-536E-448F-B70F-E071F43BA706}"/>
              </a:ext>
            </a:extLst>
          </p:cNvPr>
          <p:cNvSpPr>
            <a:spLocks noGrp="1"/>
          </p:cNvSpPr>
          <p:nvPr>
            <p:ph type="body" sz="quarter" idx="22"/>
          </p:nvPr>
        </p:nvSpPr>
        <p:spPr>
          <a:xfrm>
            <a:off x="4879678" y="2576065"/>
            <a:ext cx="4199858" cy="720000"/>
          </a:xfrm>
        </p:spPr>
        <p:txBody>
          <a:bodyPr>
            <a:noAutofit/>
          </a:bodyPr>
          <a:lstStyle>
            <a:lvl1pPr marL="0" indent="0">
              <a:buFontTx/>
              <a:buNone/>
              <a:defRPr sz="1200"/>
            </a:lvl1pPr>
            <a:lvl2pPr marL="457200" indent="0">
              <a:buFontTx/>
              <a:buNone/>
              <a:defRPr sz="1200"/>
            </a:lvl2pPr>
            <a:lvl3pPr marL="914400" indent="0">
              <a:buFontTx/>
              <a:buNone/>
              <a:defRPr sz="1200"/>
            </a:lvl3pPr>
            <a:lvl4pPr marL="1371600" indent="0">
              <a:buFontTx/>
              <a:buNone/>
              <a:defRPr sz="1200"/>
            </a:lvl4pPr>
            <a:lvl5pPr marL="1828800" indent="0">
              <a:buFontTx/>
              <a:buNone/>
              <a:defRPr sz="120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24" name="テキスト プレースホルダー 21">
            <a:extLst>
              <a:ext uri="{FF2B5EF4-FFF2-40B4-BE49-F238E27FC236}">
                <a16:creationId xmlns:a16="http://schemas.microsoft.com/office/drawing/2014/main" id="{489F77BE-E92C-4070-BC11-54AD49F78DD6}"/>
              </a:ext>
            </a:extLst>
          </p:cNvPr>
          <p:cNvSpPr>
            <a:spLocks noGrp="1"/>
          </p:cNvSpPr>
          <p:nvPr>
            <p:ph type="body" sz="quarter" idx="23"/>
          </p:nvPr>
        </p:nvSpPr>
        <p:spPr>
          <a:xfrm>
            <a:off x="85064" y="5996098"/>
            <a:ext cx="4199858" cy="720000"/>
          </a:xfrm>
        </p:spPr>
        <p:txBody>
          <a:bodyPr>
            <a:noAutofit/>
          </a:bodyPr>
          <a:lstStyle>
            <a:lvl1pPr marL="0" indent="0">
              <a:buFontTx/>
              <a:buNone/>
              <a:defRPr sz="1200"/>
            </a:lvl1pPr>
            <a:lvl2pPr marL="457200" indent="0">
              <a:buFontTx/>
              <a:buNone/>
              <a:defRPr sz="1200"/>
            </a:lvl2pPr>
            <a:lvl3pPr marL="914400" indent="0">
              <a:buFontTx/>
              <a:buNone/>
              <a:defRPr sz="1200"/>
            </a:lvl3pPr>
            <a:lvl4pPr marL="1371600" indent="0">
              <a:buFontTx/>
              <a:buNone/>
              <a:defRPr sz="1200"/>
            </a:lvl4pPr>
            <a:lvl5pPr marL="1828800" indent="0">
              <a:buFontTx/>
              <a:buNone/>
              <a:defRPr sz="120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25" name="テキスト プレースホルダー 21">
            <a:extLst>
              <a:ext uri="{FF2B5EF4-FFF2-40B4-BE49-F238E27FC236}">
                <a16:creationId xmlns:a16="http://schemas.microsoft.com/office/drawing/2014/main" id="{1688F7AF-6085-4A83-B58C-8F7FD463F414}"/>
              </a:ext>
            </a:extLst>
          </p:cNvPr>
          <p:cNvSpPr>
            <a:spLocks noGrp="1"/>
          </p:cNvSpPr>
          <p:nvPr>
            <p:ph type="body" sz="quarter" idx="24"/>
          </p:nvPr>
        </p:nvSpPr>
        <p:spPr>
          <a:xfrm>
            <a:off x="4879678" y="5996098"/>
            <a:ext cx="4199858" cy="720000"/>
          </a:xfrm>
        </p:spPr>
        <p:txBody>
          <a:bodyPr>
            <a:noAutofit/>
          </a:bodyPr>
          <a:lstStyle>
            <a:lvl1pPr marL="0" indent="0">
              <a:buFontTx/>
              <a:buNone/>
              <a:defRPr sz="1200"/>
            </a:lvl1pPr>
            <a:lvl2pPr marL="457200" indent="0">
              <a:buFontTx/>
              <a:buNone/>
              <a:defRPr sz="1200"/>
            </a:lvl2pPr>
            <a:lvl3pPr marL="914400" indent="0">
              <a:buFontTx/>
              <a:buNone/>
              <a:defRPr sz="1200"/>
            </a:lvl3pPr>
            <a:lvl4pPr marL="1371600" indent="0">
              <a:buFontTx/>
              <a:buNone/>
              <a:defRPr sz="1200"/>
            </a:lvl4pPr>
            <a:lvl5pPr marL="1828800" indent="0">
              <a:buFontTx/>
              <a:buNone/>
              <a:defRPr sz="120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3431482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449758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2187767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1746705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2445336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3330308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749CA5E-3BAA-43BE-8608-ADBA40C1B2BE}" type="datetimeFigureOut">
              <a:rPr kumimoji="1" lang="ja-JP" altLang="en-US" smtClean="0"/>
              <a:t>2022/2/27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304193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49CA5E-3BAA-43BE-8608-ADBA40C1B2BE}" type="datetimeFigureOut">
              <a:rPr kumimoji="1" lang="ja-JP" altLang="en-US" smtClean="0"/>
              <a:t>2022/2/27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999985051"/>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997" y="447188"/>
            <a:ext cx="7524003"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09997" y="2184400"/>
            <a:ext cx="7524003"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Footer Placeholder 4"/>
          <p:cNvSpPr>
            <a:spLocks noGrp="1"/>
          </p:cNvSpPr>
          <p:nvPr>
            <p:ph type="ftr" sz="quarter" idx="3"/>
          </p:nvPr>
        </p:nvSpPr>
        <p:spPr>
          <a:xfrm>
            <a:off x="442797" y="6041361"/>
            <a:ext cx="6289532" cy="365125"/>
          </a:xfrm>
          <a:prstGeom prst="rect">
            <a:avLst/>
          </a:prstGeom>
        </p:spPr>
        <p:txBody>
          <a:bodyPr vert="horz" lIns="91440" tIns="45720" rIns="91440" bIns="45720" rtlCol="0" anchor="b"/>
          <a:lstStyle>
            <a:lvl1pPr algn="l">
              <a:defRPr sz="900">
                <a:solidFill>
                  <a:schemeClr val="tx1"/>
                </a:solidFill>
              </a:defRPr>
            </a:lvl1pPr>
          </a:lstStyle>
          <a:p>
            <a:endParaRPr kumimoji="1" lang="ja-JP" altLang="en-US"/>
          </a:p>
        </p:txBody>
      </p:sp>
      <p:sp>
        <p:nvSpPr>
          <p:cNvPr id="4" name="Date Placeholder 3"/>
          <p:cNvSpPr>
            <a:spLocks noGrp="1"/>
          </p:cNvSpPr>
          <p:nvPr>
            <p:ph type="dt" sz="half" idx="2"/>
          </p:nvPr>
        </p:nvSpPr>
        <p:spPr>
          <a:xfrm>
            <a:off x="6911422" y="6041361"/>
            <a:ext cx="993161" cy="365125"/>
          </a:xfrm>
          <a:prstGeom prst="rect">
            <a:avLst/>
          </a:prstGeom>
        </p:spPr>
        <p:txBody>
          <a:bodyPr vert="horz" lIns="91440" tIns="45720" rIns="91440" bIns="45720" rtlCol="0" anchor="b"/>
          <a:lstStyle>
            <a:lvl1pPr algn="r">
              <a:defRPr sz="900">
                <a:solidFill>
                  <a:schemeClr val="tx1"/>
                </a:solidFill>
              </a:defRPr>
            </a:lvl1pPr>
          </a:lstStyle>
          <a:p>
            <a:fld id="{E749CA5E-3BAA-43BE-8608-ADBA40C1B2BE}" type="datetimeFigureOut">
              <a:rPr kumimoji="1" lang="ja-JP" altLang="en-US" smtClean="0"/>
              <a:t>2022/2/27</a:t>
            </a:fld>
            <a:endParaRPr kumimoji="1" lang="ja-JP" altLang="en-US"/>
          </a:p>
        </p:txBody>
      </p:sp>
      <p:sp>
        <p:nvSpPr>
          <p:cNvPr id="6" name="Slide Number Placeholder 5"/>
          <p:cNvSpPr>
            <a:spLocks noGrp="1"/>
          </p:cNvSpPr>
          <p:nvPr>
            <p:ph type="sldNum" sz="quarter" idx="4"/>
          </p:nvPr>
        </p:nvSpPr>
        <p:spPr>
          <a:xfrm>
            <a:off x="7904584" y="5915887"/>
            <a:ext cx="796616" cy="490599"/>
          </a:xfrm>
          <a:prstGeom prst="rect">
            <a:avLst/>
          </a:prstGeom>
        </p:spPr>
        <p:txBody>
          <a:bodyPr vert="horz" lIns="91440" tIns="45720" rIns="91440" bIns="10800" rtlCol="0" anchor="b"/>
          <a:lstStyle>
            <a:lvl1pPr algn="r">
              <a:defRPr sz="2000">
                <a:solidFill>
                  <a:schemeClr val="accent1"/>
                </a:solidFill>
              </a:defRPr>
            </a:lvl1pPr>
          </a:lstStyle>
          <a:p>
            <a:fld id="{FBB46E20-D342-4758-BDA0-B2CC661DCF81}" type="slidenum">
              <a:rPr kumimoji="1" lang="ja-JP" altLang="en-US" smtClean="0"/>
              <a:t>‹#›</a:t>
            </a:fld>
            <a:endParaRPr kumimoji="1" lang="ja-JP" altLang="en-US"/>
          </a:p>
        </p:txBody>
      </p:sp>
    </p:spTree>
    <p:extLst>
      <p:ext uri="{BB962C8B-B14F-4D97-AF65-F5344CB8AC3E}">
        <p14:creationId xmlns:p14="http://schemas.microsoft.com/office/powerpoint/2010/main" val="1883966938"/>
      </p:ext>
    </p:extLst>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Lst>
  <p:txStyles>
    <p:titleStyle>
      <a:lvl1pPr algn="l" defTabSz="457200" rtl="0" eaLnBrk="1" latinLnBrk="0" hangingPunct="1">
        <a:spcBef>
          <a:spcPct val="0"/>
        </a:spcBef>
        <a:buNone/>
        <a:defRPr kumimoji="1" sz="4000" b="1" kern="1200">
          <a:solidFill>
            <a:srgbClr val="FEFEFE"/>
          </a:solidFill>
          <a:latin typeface="+mj-lt"/>
          <a:ea typeface="+mj-ea"/>
          <a:cs typeface="Trebuchet M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kumimoji="1"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kumimoji="1"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kumimoji="1"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kumimoji="1"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kumimoji="1"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kumimoji="1"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kumimoji="1"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kumimoji="1"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kumimoji="1" sz="1200" kern="1200">
          <a:solidFill>
            <a:schemeClr val="tx1"/>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slide" Target="slide7.xml"/><Relationship Id="rId7" Type="http://schemas.openxmlformats.org/officeDocument/2006/relationships/slide" Target="slide21.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slide" Target="slide16.xml"/><Relationship Id="rId10" Type="http://schemas.openxmlformats.org/officeDocument/2006/relationships/slide" Target="slide30.xml"/><Relationship Id="rId4" Type="http://schemas.openxmlformats.org/officeDocument/2006/relationships/slide" Target="slide10.xml"/><Relationship Id="rId9" Type="http://schemas.openxmlformats.org/officeDocument/2006/relationships/slide" Target="slide26.xml"/></Relationships>
</file>

<file path=ppt/slides/_rels/slide11.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video" Target="https://player.vimeo.com/video/584116235?h=d1faeaccac&amp;app_id=122963" TargetMode="External"/><Relationship Id="rId7" Type="http://schemas.openxmlformats.org/officeDocument/2006/relationships/image" Target="../media/image17.jpeg"/><Relationship Id="rId2" Type="http://schemas.openxmlformats.org/officeDocument/2006/relationships/video" Target="https://player.vimeo.com/video/584113816?h=4c606b8e96&amp;app_id=122963" TargetMode="External"/><Relationship Id="rId1" Type="http://schemas.openxmlformats.org/officeDocument/2006/relationships/video" Target="https://player.vimeo.com/video/584113653?h=88be5462c2&amp;app_id=122963" TargetMode="External"/><Relationship Id="rId6" Type="http://schemas.openxmlformats.org/officeDocument/2006/relationships/image" Target="../media/image16.jpeg"/><Relationship Id="rId5" Type="http://schemas.openxmlformats.org/officeDocument/2006/relationships/slideLayout" Target="../slideLayouts/slideLayout3.xml"/><Relationship Id="rId4" Type="http://schemas.openxmlformats.org/officeDocument/2006/relationships/video" Target="https://player.vimeo.com/video/581519689?h=da78cfaefb&amp;app_id=122963" TargetMode="External"/><Relationship Id="rId9" Type="http://schemas.openxmlformats.org/officeDocument/2006/relationships/image" Target="../media/image19.jpeg"/></Relationships>
</file>

<file path=ppt/slides/_rels/slide1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video" Target="https://player.vimeo.com/video/581515227?h=3142916ed2&amp;app_id=122963" TargetMode="External"/><Relationship Id="rId7" Type="http://schemas.openxmlformats.org/officeDocument/2006/relationships/image" Target="../media/image21.jpeg"/><Relationship Id="rId2" Type="http://schemas.openxmlformats.org/officeDocument/2006/relationships/video" Target="https://player.vimeo.com/video/581517173?h=e46fec8d56&amp;app_id=122963" TargetMode="External"/><Relationship Id="rId1" Type="http://schemas.openxmlformats.org/officeDocument/2006/relationships/video" Target="https://player.vimeo.com/video/584113672?h=e79685ec17&amp;app_id=122963" TargetMode="External"/><Relationship Id="rId6" Type="http://schemas.openxmlformats.org/officeDocument/2006/relationships/image" Target="../media/image20.jpeg"/><Relationship Id="rId5" Type="http://schemas.openxmlformats.org/officeDocument/2006/relationships/slideLayout" Target="../slideLayouts/slideLayout3.xml"/><Relationship Id="rId4" Type="http://schemas.openxmlformats.org/officeDocument/2006/relationships/video" Target="https://player.vimeo.com/video/581517242?h=4f1f3adf31&amp;app_id=122963" TargetMode="External"/><Relationship Id="rId9" Type="http://schemas.openxmlformats.org/officeDocument/2006/relationships/image" Target="../media/image23.jpeg"/></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video" Target="https://player.vimeo.com/video/581515968?h=d9b4eab5c3&amp;app_id=122963" TargetMode="External"/><Relationship Id="rId7" Type="http://schemas.openxmlformats.org/officeDocument/2006/relationships/image" Target="../media/image25.jpeg"/><Relationship Id="rId2" Type="http://schemas.openxmlformats.org/officeDocument/2006/relationships/video" Target="https://player.vimeo.com/video/581516688?h=e400368d50&amp;app_id=122963" TargetMode="External"/><Relationship Id="rId1" Type="http://schemas.openxmlformats.org/officeDocument/2006/relationships/video" Target="https://player.vimeo.com/video/608164089?h=717ee3d140&amp;app_id=122963" TargetMode="External"/><Relationship Id="rId6" Type="http://schemas.openxmlformats.org/officeDocument/2006/relationships/image" Target="../media/image24.jpeg"/><Relationship Id="rId5" Type="http://schemas.openxmlformats.org/officeDocument/2006/relationships/slideLayout" Target="../slideLayouts/slideLayout3.xml"/><Relationship Id="rId4" Type="http://schemas.openxmlformats.org/officeDocument/2006/relationships/video" Target="https://player.vimeo.com/video/578339426?h=113ef05e0d&amp;app_id=122963" TargetMode="External"/><Relationship Id="rId9" Type="http://schemas.openxmlformats.org/officeDocument/2006/relationships/image" Target="../media/image27.jpeg"/></Relationships>
</file>

<file path=ppt/slides/_rels/slide14.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video" Target="https://player.vimeo.com/video/578339626?h=8051225228&amp;app_id=122963" TargetMode="External"/><Relationship Id="rId7" Type="http://schemas.openxmlformats.org/officeDocument/2006/relationships/image" Target="../media/image29.jpeg"/><Relationship Id="rId2" Type="http://schemas.openxmlformats.org/officeDocument/2006/relationships/video" Target="https://player.vimeo.com/video/578339581?h=0d476714ef&amp;app_id=122963" TargetMode="External"/><Relationship Id="rId1" Type="http://schemas.openxmlformats.org/officeDocument/2006/relationships/video" Target="https://player.vimeo.com/video/581521193?h=8e1471e5f7&amp;app_id=122963" TargetMode="External"/><Relationship Id="rId6" Type="http://schemas.openxmlformats.org/officeDocument/2006/relationships/image" Target="../media/image28.jpeg"/><Relationship Id="rId5" Type="http://schemas.openxmlformats.org/officeDocument/2006/relationships/slideLayout" Target="../slideLayouts/slideLayout3.xml"/><Relationship Id="rId4" Type="http://schemas.openxmlformats.org/officeDocument/2006/relationships/video" Target="https://player.vimeo.com/video/576029098?h=a156572627&amp;app_id=122963" TargetMode="External"/><Relationship Id="rId9" Type="http://schemas.openxmlformats.org/officeDocument/2006/relationships/image" Target="../media/image31.jpeg"/></Relationships>
</file>

<file path=ppt/slides/_rels/slide15.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video" Target="https://player.vimeo.com/video/578339393?h=42fdc7ed61&amp;app_id=122963" TargetMode="External"/><Relationship Id="rId7" Type="http://schemas.openxmlformats.org/officeDocument/2006/relationships/image" Target="../media/image33.jpeg"/><Relationship Id="rId2" Type="http://schemas.openxmlformats.org/officeDocument/2006/relationships/video" Target="https://player.vimeo.com/video/578339541?h=59984b7764&amp;app_id=122963" TargetMode="External"/><Relationship Id="rId1" Type="http://schemas.openxmlformats.org/officeDocument/2006/relationships/video" Target="https://player.vimeo.com/video/578339683?h=0a93307da3&amp;app_id=122963" TargetMode="External"/><Relationship Id="rId6" Type="http://schemas.openxmlformats.org/officeDocument/2006/relationships/image" Target="../media/image32.jpeg"/><Relationship Id="rId5" Type="http://schemas.openxmlformats.org/officeDocument/2006/relationships/slideLayout" Target="../slideLayouts/slideLayout3.xml"/><Relationship Id="rId4" Type="http://schemas.openxmlformats.org/officeDocument/2006/relationships/video" Target="https://player.vimeo.com/video/581515498?h=93e9a4f9d9&amp;app_id=122963" TargetMode="External"/><Relationship Id="rId9" Type="http://schemas.openxmlformats.org/officeDocument/2006/relationships/image" Target="../media/image35.jpeg"/></Relationships>
</file>

<file path=ppt/slides/_rels/slide16.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slide" Target="slide7.xml"/><Relationship Id="rId7" Type="http://schemas.openxmlformats.org/officeDocument/2006/relationships/slide" Target="slide21.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slide" Target="slide16.xml"/><Relationship Id="rId10" Type="http://schemas.openxmlformats.org/officeDocument/2006/relationships/slide" Target="slide30.xml"/><Relationship Id="rId4" Type="http://schemas.openxmlformats.org/officeDocument/2006/relationships/slide" Target="slide10.xml"/><Relationship Id="rId9" Type="http://schemas.openxmlformats.org/officeDocument/2006/relationships/slide" Target="slide26.xml"/></Relationships>
</file>

<file path=ppt/slides/_rels/slide17.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video" Target="https://player.vimeo.com/video/581516870?h=2da96119de&amp;app_id=122963" TargetMode="External"/><Relationship Id="rId7" Type="http://schemas.openxmlformats.org/officeDocument/2006/relationships/image" Target="../media/image37.jpeg"/><Relationship Id="rId2" Type="http://schemas.openxmlformats.org/officeDocument/2006/relationships/video" Target="https://player.vimeo.com/video/581517081?h=a31a64f59c&amp;app_id=122963" TargetMode="External"/><Relationship Id="rId1" Type="http://schemas.openxmlformats.org/officeDocument/2006/relationships/video" Target="https://player.vimeo.com/video/584113823?h=7314a98f8f&amp;app_id=122963" TargetMode="External"/><Relationship Id="rId6" Type="http://schemas.openxmlformats.org/officeDocument/2006/relationships/image" Target="../media/image36.jpeg"/><Relationship Id="rId5" Type="http://schemas.openxmlformats.org/officeDocument/2006/relationships/slideLayout" Target="../slideLayouts/slideLayout3.xml"/><Relationship Id="rId4" Type="http://schemas.openxmlformats.org/officeDocument/2006/relationships/video" Target="https://player.vimeo.com/video/584116171?h=b7dd998b2c&amp;app_id=122963" TargetMode="External"/><Relationship Id="rId9" Type="http://schemas.openxmlformats.org/officeDocument/2006/relationships/image" Target="../media/image39.jpeg"/></Relationships>
</file>

<file path=ppt/slides/_rels/slide18.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slide" Target="slide7.xml"/><Relationship Id="rId7" Type="http://schemas.openxmlformats.org/officeDocument/2006/relationships/slide" Target="slide21.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slide" Target="slide16.xml"/><Relationship Id="rId10" Type="http://schemas.openxmlformats.org/officeDocument/2006/relationships/slide" Target="slide30.xml"/><Relationship Id="rId4" Type="http://schemas.openxmlformats.org/officeDocument/2006/relationships/slide" Target="slide10.xml"/><Relationship Id="rId9" Type="http://schemas.openxmlformats.org/officeDocument/2006/relationships/slide" Target="slide26.xml"/></Relationships>
</file>

<file path=ppt/slides/_rels/slide19.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video" Target="https://player.vimeo.com/video/581516055?h=173d744393&amp;app_id=122963" TargetMode="External"/><Relationship Id="rId7" Type="http://schemas.openxmlformats.org/officeDocument/2006/relationships/image" Target="../media/image41.jpeg"/><Relationship Id="rId2" Type="http://schemas.openxmlformats.org/officeDocument/2006/relationships/video" Target="https://player.vimeo.com/video/578332868?h=e9d1523669&amp;app_id=122963" TargetMode="External"/><Relationship Id="rId1" Type="http://schemas.openxmlformats.org/officeDocument/2006/relationships/video" Target="https://player.vimeo.com/video/578332816?h=617dd79a61&amp;app_id=122963" TargetMode="External"/><Relationship Id="rId6" Type="http://schemas.openxmlformats.org/officeDocument/2006/relationships/image" Target="../media/image40.jpeg"/><Relationship Id="rId5" Type="http://schemas.openxmlformats.org/officeDocument/2006/relationships/slideLayout" Target="../slideLayouts/slideLayout3.xml"/><Relationship Id="rId4" Type="http://schemas.openxmlformats.org/officeDocument/2006/relationships/video" Target="https://player.vimeo.com/video/578332735?h=c378c1af44&amp;app_id=122963" TargetMode="External"/><Relationship Id="rId9" Type="http://schemas.openxmlformats.org/officeDocument/2006/relationships/image" Target="../media/image43.jpeg"/></Relationships>
</file>

<file path=ppt/slides/_rels/slide2.xml.rels><?xml version="1.0" encoding="UTF-8" standalone="yes"?>
<Relationships xmlns="http://schemas.openxmlformats.org/package/2006/relationships"><Relationship Id="rId2" Type="http://schemas.openxmlformats.org/officeDocument/2006/relationships/hyperlink" Target="https://natsci.kyokyo-u.ac.jp/~imai/index.php/nature_ICT_kyokyo"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video" Target="https://player.vimeo.com/video/645693487?h=df591192f6&amp;app_id=122963" TargetMode="External"/><Relationship Id="rId7" Type="http://schemas.openxmlformats.org/officeDocument/2006/relationships/image" Target="../media/image46.jpeg"/><Relationship Id="rId2" Type="http://schemas.openxmlformats.org/officeDocument/2006/relationships/video" Target="https://player.vimeo.com/video/578332792?h=e3a878f85c&amp;app_id=122963" TargetMode="External"/><Relationship Id="rId1" Type="http://schemas.openxmlformats.org/officeDocument/2006/relationships/video" Target="https://player.vimeo.com/video/578332768?h=02ac91be3c&amp;app_id=122963" TargetMode="Externa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slide" Target="slide7.xml"/><Relationship Id="rId7" Type="http://schemas.openxmlformats.org/officeDocument/2006/relationships/slide" Target="slide21.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slide" Target="slide16.xml"/><Relationship Id="rId10" Type="http://schemas.openxmlformats.org/officeDocument/2006/relationships/slide" Target="slide30.xml"/><Relationship Id="rId4" Type="http://schemas.openxmlformats.org/officeDocument/2006/relationships/slide" Target="slide10.xml"/><Relationship Id="rId9" Type="http://schemas.openxmlformats.org/officeDocument/2006/relationships/slide" Target="slide26.xml"/></Relationships>
</file>

<file path=ppt/slides/_rels/slide22.xml.rels><?xml version="1.0" encoding="UTF-8" standalone="yes"?>
<Relationships xmlns="http://schemas.openxmlformats.org/package/2006/relationships"><Relationship Id="rId3" Type="http://schemas.openxmlformats.org/officeDocument/2006/relationships/video" Target="https://player.vimeo.com/video/584113721?h=2e97b93bad&amp;app_id=122963" TargetMode="External"/><Relationship Id="rId7" Type="http://schemas.openxmlformats.org/officeDocument/2006/relationships/image" Target="../media/image49.jpeg"/><Relationship Id="rId2" Type="http://schemas.openxmlformats.org/officeDocument/2006/relationships/video" Target="https://player.vimeo.com/video/581516960?h=d2f05350f0&amp;app_id=122963" TargetMode="External"/><Relationship Id="rId1" Type="http://schemas.openxmlformats.org/officeDocument/2006/relationships/video" Target="https://player.vimeo.com/video/584113844?h=442bf540ab&amp;app_id=122963" TargetMode="Externa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slide" Target="slide7.xml"/><Relationship Id="rId7" Type="http://schemas.openxmlformats.org/officeDocument/2006/relationships/slide" Target="slide21.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slide" Target="slide16.xml"/><Relationship Id="rId10" Type="http://schemas.openxmlformats.org/officeDocument/2006/relationships/slide" Target="slide30.xml"/><Relationship Id="rId4" Type="http://schemas.openxmlformats.org/officeDocument/2006/relationships/slide" Target="slide10.xml"/><Relationship Id="rId9" Type="http://schemas.openxmlformats.org/officeDocument/2006/relationships/slide" Target="slide26.xml"/></Relationships>
</file>

<file path=ppt/slides/_rels/slide24.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video" Target="https://player.vimeo.com/video/581517313?h=5be28950da&amp;app_id=122963" TargetMode="External"/><Relationship Id="rId7" Type="http://schemas.openxmlformats.org/officeDocument/2006/relationships/image" Target="../media/image51.jpeg"/><Relationship Id="rId2" Type="http://schemas.openxmlformats.org/officeDocument/2006/relationships/video" Target="https://player.vimeo.com/video/581671839?h=19ae9b7e03&amp;app_id=122963" TargetMode="External"/><Relationship Id="rId1" Type="http://schemas.openxmlformats.org/officeDocument/2006/relationships/video" Target="https://player.vimeo.com/video/576653086?h=5455ac8de0&amp;app_id=122963" TargetMode="External"/><Relationship Id="rId6" Type="http://schemas.openxmlformats.org/officeDocument/2006/relationships/image" Target="../media/image50.jpeg"/><Relationship Id="rId5" Type="http://schemas.openxmlformats.org/officeDocument/2006/relationships/slideLayout" Target="../slideLayouts/slideLayout3.xml"/><Relationship Id="rId4" Type="http://schemas.openxmlformats.org/officeDocument/2006/relationships/video" Target="https://player.vimeo.com/video/581672410?h=cfb059eebb&amp;app_id=122963" TargetMode="External"/><Relationship Id="rId9" Type="http://schemas.openxmlformats.org/officeDocument/2006/relationships/image" Target="../media/image53.jpeg"/></Relationships>
</file>

<file path=ppt/slides/_rels/slide2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3.xml"/><Relationship Id="rId1" Type="http://schemas.openxmlformats.org/officeDocument/2006/relationships/video" Target="https://player.vimeo.com/video/581451897?h=70546f23f1&amp;app_id=122963" TargetMode="External"/></Relationships>
</file>

<file path=ppt/slides/_rels/slide26.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slide" Target="slide7.xml"/><Relationship Id="rId7" Type="http://schemas.openxmlformats.org/officeDocument/2006/relationships/slide" Target="slide21.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slide" Target="slide16.xml"/><Relationship Id="rId10" Type="http://schemas.openxmlformats.org/officeDocument/2006/relationships/slide" Target="slide30.xml"/><Relationship Id="rId4" Type="http://schemas.openxmlformats.org/officeDocument/2006/relationships/slide" Target="slide10.xml"/><Relationship Id="rId9" Type="http://schemas.openxmlformats.org/officeDocument/2006/relationships/slide" Target="slide26.xml"/></Relationships>
</file>

<file path=ppt/slides/_rels/slide27.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video" Target="https://player.vimeo.com/video/581517747?h=f75cf28200&amp;app_id=122963" TargetMode="External"/><Relationship Id="rId7" Type="http://schemas.openxmlformats.org/officeDocument/2006/relationships/image" Target="../media/image56.jpeg"/><Relationship Id="rId2" Type="http://schemas.openxmlformats.org/officeDocument/2006/relationships/video" Target="https://player.vimeo.com/video/576029073?h=a0938f74fc&amp;app_id=122963" TargetMode="External"/><Relationship Id="rId1" Type="http://schemas.openxmlformats.org/officeDocument/2006/relationships/video" Target="https://player.vimeo.com/video/648216343?h=d4c9d1626d&amp;app_id=122963" TargetMode="External"/><Relationship Id="rId6" Type="http://schemas.openxmlformats.org/officeDocument/2006/relationships/image" Target="../media/image55.jpeg"/><Relationship Id="rId5" Type="http://schemas.openxmlformats.org/officeDocument/2006/relationships/slideLayout" Target="../slideLayouts/slideLayout3.xml"/><Relationship Id="rId4" Type="http://schemas.openxmlformats.org/officeDocument/2006/relationships/video" Target="https://player.vimeo.com/video/584118050?h=5d69ddeae0&amp;app_id=122963" TargetMode="External"/><Relationship Id="rId9" Type="http://schemas.openxmlformats.org/officeDocument/2006/relationships/image" Target="../media/image58.jpeg"/></Relationships>
</file>

<file path=ppt/slides/_rels/slide28.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video" Target="https://player.vimeo.com/video/584116133?h=cc6f6d268a&amp;app_id=122963" TargetMode="External"/><Relationship Id="rId7" Type="http://schemas.openxmlformats.org/officeDocument/2006/relationships/image" Target="../media/image60.jpeg"/><Relationship Id="rId2" Type="http://schemas.openxmlformats.org/officeDocument/2006/relationships/video" Target="https://player.vimeo.com/video/581516592?h=3ae2012e16&amp;app_id=122963" TargetMode="External"/><Relationship Id="rId1" Type="http://schemas.openxmlformats.org/officeDocument/2006/relationships/video" Target="https://player.vimeo.com/video/659222059?h=a60737828c&amp;app_id=122963" TargetMode="External"/><Relationship Id="rId6" Type="http://schemas.openxmlformats.org/officeDocument/2006/relationships/image" Target="../media/image59.jpeg"/><Relationship Id="rId5" Type="http://schemas.openxmlformats.org/officeDocument/2006/relationships/slideLayout" Target="../slideLayouts/slideLayout3.xml"/><Relationship Id="rId4" Type="http://schemas.openxmlformats.org/officeDocument/2006/relationships/video" Target="https://player.vimeo.com/video/581515886?h=9b889a1126&amp;app_id=122963" TargetMode="External"/><Relationship Id="rId9" Type="http://schemas.openxmlformats.org/officeDocument/2006/relationships/image" Target="../media/image62.jpeg"/></Relationships>
</file>

<file path=ppt/slides/_rels/slide29.xml.rels><?xml version="1.0" encoding="UTF-8" standalone="yes"?>
<Relationships xmlns="http://schemas.openxmlformats.org/package/2006/relationships"><Relationship Id="rId3" Type="http://schemas.openxmlformats.org/officeDocument/2006/relationships/video" Target="https://player.vimeo.com/video/627879673?h=9d82badff9&amp;app_id=122963" TargetMode="External"/><Relationship Id="rId7" Type="http://schemas.openxmlformats.org/officeDocument/2006/relationships/image" Target="../media/image65.jpeg"/><Relationship Id="rId2" Type="http://schemas.openxmlformats.org/officeDocument/2006/relationships/video" Target="https://player.vimeo.com/video/587443031?h=a5ee8b2cda&amp;app_id=122963" TargetMode="External"/><Relationship Id="rId1" Type="http://schemas.openxmlformats.org/officeDocument/2006/relationships/video" Target="https://player.vimeo.com/video/587387408?h=41e682fc92&amp;app_id=122963" TargetMode="Externa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xml"/><Relationship Id="rId1" Type="http://schemas.openxmlformats.org/officeDocument/2006/relationships/video" Target="https://player.vimeo.com/video/584113768?h=df90b0a4c3&amp;app_id=122963" TargetMode="External"/></Relationships>
</file>

<file path=ppt/slides/_rels/slide30.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slide" Target="slide7.xml"/><Relationship Id="rId7" Type="http://schemas.openxmlformats.org/officeDocument/2006/relationships/slide" Target="slide21.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slide" Target="slide16.xml"/><Relationship Id="rId10" Type="http://schemas.openxmlformats.org/officeDocument/2006/relationships/slide" Target="slide30.xml"/><Relationship Id="rId4" Type="http://schemas.openxmlformats.org/officeDocument/2006/relationships/slide" Target="slide10.xml"/><Relationship Id="rId9" Type="http://schemas.openxmlformats.org/officeDocument/2006/relationships/slide" Target="slide26.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https://player.vimeo.com/video/581516528?h=9945b4ddcb&amp;app_id=122963" TargetMode="External"/><Relationship Id="rId1" Type="http://schemas.openxmlformats.org/officeDocument/2006/relationships/video" Target="https://player.vimeo.com/video/608222622?h=7ba37a8aff&amp;app_id=122963" TargetMode="External"/><Relationship Id="rId5" Type="http://schemas.openxmlformats.org/officeDocument/2006/relationships/image" Target="../media/image67.jpeg"/><Relationship Id="rId4" Type="http://schemas.openxmlformats.org/officeDocument/2006/relationships/image" Target="../media/image66.jpeg"/></Relationships>
</file>

<file path=ppt/slides/_rels/slide32.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video" Target="https://player.vimeo.com/video/581516808?h=9bb843237e&amp;app_id=122963" TargetMode="External"/><Relationship Id="rId7" Type="http://schemas.openxmlformats.org/officeDocument/2006/relationships/image" Target="../media/image69.jpeg"/><Relationship Id="rId2" Type="http://schemas.openxmlformats.org/officeDocument/2006/relationships/video" Target="https://player.vimeo.com/video/576029034?h=56b730ea6b&amp;app_id=122963" TargetMode="External"/><Relationship Id="rId1" Type="http://schemas.openxmlformats.org/officeDocument/2006/relationships/video" Target="https://player.vimeo.com/video/576029005?h=e6a3d743f2&amp;app_id=122963" TargetMode="External"/><Relationship Id="rId6" Type="http://schemas.openxmlformats.org/officeDocument/2006/relationships/image" Target="../media/image68.jpeg"/><Relationship Id="rId5" Type="http://schemas.openxmlformats.org/officeDocument/2006/relationships/slideLayout" Target="../slideLayouts/slideLayout3.xml"/><Relationship Id="rId4" Type="http://schemas.openxmlformats.org/officeDocument/2006/relationships/video" Target="https://player.vimeo.com/video/581671599?h=76e1b8c91f&amp;app_id=122963" TargetMode="External"/><Relationship Id="rId9" Type="http://schemas.openxmlformats.org/officeDocument/2006/relationships/image" Target="../media/image71.jpeg"/></Relationships>
</file>

<file path=ppt/slides/_rels/slide3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slideLayout" Target="../slideLayouts/slideLayout3.xml"/><Relationship Id="rId1" Type="http://schemas.openxmlformats.org/officeDocument/2006/relationships/video" Target="https://player.vimeo.com/video/581671673?h=19a5a3b6f9&amp;app_id=122963"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slide" Target="slide7.xml"/><Relationship Id="rId7" Type="http://schemas.openxmlformats.org/officeDocument/2006/relationships/slide" Target="slide21.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slide" Target="slide16.xml"/><Relationship Id="rId10" Type="http://schemas.openxmlformats.org/officeDocument/2006/relationships/slide" Target="slide30.xml"/><Relationship Id="rId4" Type="http://schemas.openxmlformats.org/officeDocument/2006/relationships/slide" Target="slide10.xml"/><Relationship Id="rId9" Type="http://schemas.openxmlformats.org/officeDocument/2006/relationships/slide" Target="slide26.xml"/></Relationships>
</file>

<file path=ppt/slides/_rels/slide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video" Target="https://player.vimeo.com/video/581177197?h=751b62a7ec&amp;app_id=122963" TargetMode="External"/><Relationship Id="rId7" Type="http://schemas.openxmlformats.org/officeDocument/2006/relationships/image" Target="../media/image4.jpeg"/><Relationship Id="rId2" Type="http://schemas.openxmlformats.org/officeDocument/2006/relationships/video" Target="https://player.vimeo.com/video/581515698?h=45c62c8ffd&amp;app_id=122963" TargetMode="External"/><Relationship Id="rId1" Type="http://schemas.openxmlformats.org/officeDocument/2006/relationships/video" Target="https://player.vimeo.com/video/584113768?h=df90b0a4c3&amp;app_id=122963" TargetMode="External"/><Relationship Id="rId6" Type="http://schemas.openxmlformats.org/officeDocument/2006/relationships/image" Target="../media/image3.jpeg"/><Relationship Id="rId5" Type="http://schemas.openxmlformats.org/officeDocument/2006/relationships/slideLayout" Target="../slideLayouts/slideLayout3.xml"/><Relationship Id="rId4" Type="http://schemas.openxmlformats.org/officeDocument/2006/relationships/video" Target="https://player.vimeo.com/video/581176581?h=3ff3a5996b&amp;app_id=122963" TargetMode="External"/><Relationship Id="rId9" Type="http://schemas.openxmlformats.org/officeDocument/2006/relationships/image" Target="../media/image6.jpeg"/></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video" Target="https://player.vimeo.com/video/609562455?h=a67185f5e8&amp;app_id=122963" TargetMode="External"/><Relationship Id="rId7" Type="http://schemas.openxmlformats.org/officeDocument/2006/relationships/image" Target="../media/image8.jpeg"/><Relationship Id="rId2" Type="http://schemas.openxmlformats.org/officeDocument/2006/relationships/video" Target="https://player.vimeo.com/video/590558652?h=427dd324b1&amp;app_id=122963" TargetMode="External"/><Relationship Id="rId1" Type="http://schemas.openxmlformats.org/officeDocument/2006/relationships/video" Target="https://player.vimeo.com/video/584113697?h=96c666b619&amp;app_id=122963" TargetMode="External"/><Relationship Id="rId6" Type="http://schemas.openxmlformats.org/officeDocument/2006/relationships/image" Target="../media/image7.jpeg"/><Relationship Id="rId5" Type="http://schemas.openxmlformats.org/officeDocument/2006/relationships/slideLayout" Target="../slideLayouts/slideLayout3.xml"/><Relationship Id="rId4" Type="http://schemas.openxmlformats.org/officeDocument/2006/relationships/video" Target="https://player.vimeo.com/video/608762535?h=a325f0ae24&amp;app_id=122963" TargetMode="External"/><Relationship Id="rId9" Type="http://schemas.openxmlformats.org/officeDocument/2006/relationships/image" Target="../media/image10.jpeg"/></Relationships>
</file>

<file path=ppt/slides/_rels/slide7.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slide" Target="slide7.xml"/><Relationship Id="rId7" Type="http://schemas.openxmlformats.org/officeDocument/2006/relationships/slide" Target="slide21.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slide" Target="slide16.xml"/><Relationship Id="rId10" Type="http://schemas.openxmlformats.org/officeDocument/2006/relationships/slide" Target="slide30.xml"/><Relationship Id="rId4" Type="http://schemas.openxmlformats.org/officeDocument/2006/relationships/slide" Target="slide10.xml"/><Relationship Id="rId9" Type="http://schemas.openxmlformats.org/officeDocument/2006/relationships/slide" Target="slide26.xml"/></Relationships>
</file>

<file path=ppt/slides/_rels/slide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video" Target="https://player.vimeo.com/video/576652148?h=b40fa4f747&amp;app_id=122963" TargetMode="External"/><Relationship Id="rId7" Type="http://schemas.openxmlformats.org/officeDocument/2006/relationships/image" Target="../media/image12.jpeg"/><Relationship Id="rId2" Type="http://schemas.openxmlformats.org/officeDocument/2006/relationships/video" Target="https://player.vimeo.com/video/576652708?h=b60b84a22e&amp;app_id=122963" TargetMode="External"/><Relationship Id="rId1" Type="http://schemas.openxmlformats.org/officeDocument/2006/relationships/video" Target="https://player.vimeo.com/video/576652092?h=c073b20f6d&amp;app_id=122963" TargetMode="External"/><Relationship Id="rId6" Type="http://schemas.openxmlformats.org/officeDocument/2006/relationships/image" Target="../media/image11.jpeg"/><Relationship Id="rId5" Type="http://schemas.openxmlformats.org/officeDocument/2006/relationships/slideLayout" Target="../slideLayouts/slideLayout3.xml"/><Relationship Id="rId4" Type="http://schemas.openxmlformats.org/officeDocument/2006/relationships/video" Target="https://player.vimeo.com/video/581517403?h=2e829395b3&amp;app_id=122963" TargetMode="External"/><Relationship Id="rId9"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3.xml"/><Relationship Id="rId1" Type="http://schemas.openxmlformats.org/officeDocument/2006/relationships/video" Target="https://player.vimeo.com/video/584113748?h=040ce731b4&amp;app_id=12296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02F838-8757-4CE2-B2B2-926A5E7FC284}"/>
              </a:ext>
            </a:extLst>
          </p:cNvPr>
          <p:cNvSpPr>
            <a:spLocks noGrp="1"/>
          </p:cNvSpPr>
          <p:nvPr>
            <p:ph type="ctrTitle"/>
          </p:nvPr>
        </p:nvSpPr>
        <p:spPr>
          <a:xfrm>
            <a:off x="494413" y="883449"/>
            <a:ext cx="7772400" cy="1954028"/>
          </a:xfrm>
        </p:spPr>
        <p:txBody>
          <a:bodyPr>
            <a:normAutofit/>
          </a:bodyPr>
          <a:lstStyle/>
          <a:p>
            <a:r>
              <a:rPr lang="ja-JP" altLang="en-US" dirty="0">
                <a:latin typeface="メイリオ" panose="020B0604030504040204" pitchFamily="50" charset="-128"/>
                <a:ea typeface="メイリオ" panose="020B0604030504040204" pitchFamily="50" charset="-128"/>
              </a:rPr>
              <a:t>生物観察支援システム</a:t>
            </a:r>
            <a:r>
              <a:rPr lang="en-US" altLang="ja-JP" dirty="0">
                <a:latin typeface="メイリオ" panose="020B0604030504040204" pitchFamily="50" charset="-128"/>
                <a:ea typeface="メイリオ" panose="020B0604030504040204" pitchFamily="50" charset="-128"/>
              </a:rPr>
              <a:t>Ⅱ</a:t>
            </a:r>
            <a:br>
              <a:rPr lang="en-US" altLang="ja-JP" dirty="0">
                <a:latin typeface="メイリオ" panose="020B0604030504040204" pitchFamily="50" charset="-128"/>
                <a:ea typeface="メイリオ" panose="020B0604030504040204" pitchFamily="50" charset="-128"/>
              </a:rPr>
            </a:br>
            <a:r>
              <a:rPr lang="ja-JP" altLang="en-US" sz="4000" dirty="0">
                <a:latin typeface="メイリオ" panose="020B0604030504040204" pitchFamily="50" charset="-128"/>
                <a:ea typeface="メイリオ" panose="020B0604030504040204" pitchFamily="50" charset="-128"/>
              </a:rPr>
              <a:t>（観察動画アーカイブ）</a:t>
            </a:r>
            <a:endParaRPr kumimoji="1" lang="ja-JP" altLang="en-US" dirty="0">
              <a:latin typeface="メイリオ" panose="020B0604030504040204" pitchFamily="50" charset="-128"/>
              <a:ea typeface="メイリオ" panose="020B0604030504040204" pitchFamily="50" charset="-128"/>
            </a:endParaRPr>
          </a:p>
        </p:txBody>
      </p:sp>
      <p:sp>
        <p:nvSpPr>
          <p:cNvPr id="3" name="字幕 2">
            <a:extLst>
              <a:ext uri="{FF2B5EF4-FFF2-40B4-BE49-F238E27FC236}">
                <a16:creationId xmlns:a16="http://schemas.microsoft.com/office/drawing/2014/main" id="{13B9004C-6032-46B2-AF85-E08D5AF29700}"/>
              </a:ext>
            </a:extLst>
          </p:cNvPr>
          <p:cNvSpPr>
            <a:spLocks noGrp="1"/>
          </p:cNvSpPr>
          <p:nvPr>
            <p:ph type="subTitle" idx="1"/>
          </p:nvPr>
        </p:nvSpPr>
        <p:spPr>
          <a:xfrm>
            <a:off x="3859619" y="5752189"/>
            <a:ext cx="5284381" cy="1015409"/>
          </a:xfrm>
        </p:spPr>
        <p:txBody>
          <a:bodyPr>
            <a:normAutofit fontScale="92500" lnSpcReduction="10000"/>
          </a:bodyPr>
          <a:lstStyle/>
          <a:p>
            <a:r>
              <a:rPr kumimoji="1" lang="ja-JP" altLang="en-US" sz="1900" dirty="0"/>
              <a:t>制作：　自然</a:t>
            </a:r>
            <a:r>
              <a:rPr kumimoji="1" lang="en-US" altLang="ja-JP" sz="1900" dirty="0"/>
              <a:t>ICT</a:t>
            </a:r>
            <a:r>
              <a:rPr kumimoji="1" lang="ja-JP" altLang="en-US" sz="1900" dirty="0"/>
              <a:t>教材プロジェクト＠</a:t>
            </a:r>
            <a:r>
              <a:rPr kumimoji="1" lang="en-US" altLang="ja-JP" sz="1900" dirty="0"/>
              <a:t>KYOKYO</a:t>
            </a:r>
          </a:p>
          <a:p>
            <a:r>
              <a:rPr kumimoji="1" lang="ja-JP" altLang="en-US" sz="1500" dirty="0"/>
              <a:t>　　　　　（京都教育大学教育研究改革・改善プロジェクト</a:t>
            </a:r>
            <a:endParaRPr kumimoji="1" lang="en-US" altLang="ja-JP" sz="1500" dirty="0"/>
          </a:p>
          <a:p>
            <a:r>
              <a:rPr kumimoji="1" lang="ja-JP" altLang="en-US" sz="1500" dirty="0"/>
              <a:t>　　　　　　代表者：今井健介）</a:t>
            </a:r>
          </a:p>
        </p:txBody>
      </p:sp>
      <p:sp>
        <p:nvSpPr>
          <p:cNvPr id="5" name="テキスト ボックス 4">
            <a:extLst>
              <a:ext uri="{FF2B5EF4-FFF2-40B4-BE49-F238E27FC236}">
                <a16:creationId xmlns:a16="http://schemas.microsoft.com/office/drawing/2014/main" id="{150DDFC0-80E8-4878-A10C-DC27B672DD96}"/>
              </a:ext>
            </a:extLst>
          </p:cNvPr>
          <p:cNvSpPr txBox="1"/>
          <p:nvPr/>
        </p:nvSpPr>
        <p:spPr>
          <a:xfrm>
            <a:off x="5672469" y="2837477"/>
            <a:ext cx="2817628" cy="461665"/>
          </a:xfrm>
          <a:prstGeom prst="rect">
            <a:avLst/>
          </a:prstGeom>
          <a:noFill/>
        </p:spPr>
        <p:txBody>
          <a:bodyPr wrap="square">
            <a:spAutoFit/>
          </a:bodyPr>
          <a:lstStyle/>
          <a:p>
            <a:r>
              <a:rPr lang="en-US" altLang="ja-JP" sz="2400" dirty="0">
                <a:latin typeface="+mn-ea"/>
              </a:rPr>
              <a:t>2021</a:t>
            </a:r>
            <a:r>
              <a:rPr lang="ja-JP" altLang="en-US" sz="2400" dirty="0">
                <a:latin typeface="+mn-ea"/>
              </a:rPr>
              <a:t>年度</a:t>
            </a:r>
            <a:r>
              <a:rPr lang="en-US" altLang="ja-JP" sz="2400" dirty="0">
                <a:latin typeface="+mn-ea"/>
              </a:rPr>
              <a:t>PPT</a:t>
            </a:r>
            <a:r>
              <a:rPr lang="ja-JP" altLang="en-US" sz="2400" dirty="0">
                <a:latin typeface="+mn-ea"/>
              </a:rPr>
              <a:t>版</a:t>
            </a:r>
          </a:p>
        </p:txBody>
      </p:sp>
      <p:pic>
        <p:nvPicPr>
          <p:cNvPr id="6" name="図 5" descr="ロゴ&#10;&#10;低い精度で自動的に生成された説明">
            <a:extLst>
              <a:ext uri="{FF2B5EF4-FFF2-40B4-BE49-F238E27FC236}">
                <a16:creationId xmlns:a16="http://schemas.microsoft.com/office/drawing/2014/main" id="{F054655C-3781-4860-BFA1-CF58619363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8533" y="3714284"/>
            <a:ext cx="1630918" cy="1622763"/>
          </a:xfrm>
          <a:prstGeom prst="rect">
            <a:avLst/>
          </a:prstGeom>
        </p:spPr>
      </p:pic>
    </p:spTree>
    <p:extLst>
      <p:ext uri="{BB962C8B-B14F-4D97-AF65-F5344CB8AC3E}">
        <p14:creationId xmlns:p14="http://schemas.microsoft.com/office/powerpoint/2010/main" val="2906996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7ABF9CA6-5514-4331-80D6-718FC37AA029}"/>
              </a:ext>
            </a:extLst>
          </p:cNvPr>
          <p:cNvSpPr>
            <a:spLocks noGrp="1"/>
          </p:cNvSpPr>
          <p:nvPr>
            <p:ph type="title"/>
          </p:nvPr>
        </p:nvSpPr>
        <p:spPr/>
        <p:txBody>
          <a:bodyPr/>
          <a:lstStyle/>
          <a:p>
            <a:r>
              <a:rPr lang="ja-JP" altLang="en-US" dirty="0"/>
              <a:t>目次</a:t>
            </a:r>
          </a:p>
        </p:txBody>
      </p:sp>
      <p:sp>
        <p:nvSpPr>
          <p:cNvPr id="4" name="コンテンツ プレースホルダー 3">
            <a:extLst>
              <a:ext uri="{FF2B5EF4-FFF2-40B4-BE49-F238E27FC236}">
                <a16:creationId xmlns:a16="http://schemas.microsoft.com/office/drawing/2014/main" id="{3F8B1207-E7A8-430E-B0BE-B3CEF7280942}"/>
              </a:ext>
            </a:extLst>
          </p:cNvPr>
          <p:cNvSpPr>
            <a:spLocks noGrp="1"/>
          </p:cNvSpPr>
          <p:nvPr>
            <p:ph sz="quarter" idx="10"/>
          </p:nvPr>
        </p:nvSpPr>
        <p:spPr>
          <a:xfrm>
            <a:off x="734976" y="1339703"/>
            <a:ext cx="7886700" cy="5316279"/>
          </a:xfrm>
        </p:spPr>
        <p:txBody>
          <a:bodyPr>
            <a:normAutofit/>
          </a:bodyPr>
          <a:lstStyle/>
          <a:p>
            <a:pPr marL="514350" indent="-514350">
              <a:lnSpc>
                <a:spcPct val="100000"/>
              </a:lnSpc>
              <a:spcBef>
                <a:spcPts val="1200"/>
              </a:spcBef>
              <a:buFont typeface="+mj-lt"/>
              <a:buAutoNum type="arabicPeriod"/>
            </a:pPr>
            <a:r>
              <a:rPr lang="ja-JP" altLang="en-US" dirty="0">
                <a:hlinkClick r:id="rId2" action="ppaction://hlinksldjump"/>
              </a:rPr>
              <a:t>ハナバチ類の観察動画</a:t>
            </a:r>
            <a:endParaRPr lang="en-US" altLang="ja-JP" dirty="0"/>
          </a:p>
          <a:p>
            <a:pPr marL="514350" indent="-514350">
              <a:lnSpc>
                <a:spcPct val="100000"/>
              </a:lnSpc>
              <a:spcBef>
                <a:spcPts val="1200"/>
              </a:spcBef>
              <a:buFont typeface="+mj-lt"/>
              <a:buAutoNum type="arabicPeriod"/>
            </a:pPr>
            <a:r>
              <a:rPr lang="ja-JP" altLang="en-US" dirty="0">
                <a:hlinkClick r:id="rId3" action="ppaction://hlinksldjump"/>
              </a:rPr>
              <a:t>アメンボ類の観察動画</a:t>
            </a:r>
            <a:endParaRPr lang="en-US" altLang="ja-JP" dirty="0"/>
          </a:p>
          <a:p>
            <a:pPr marL="514350" indent="-514350">
              <a:lnSpc>
                <a:spcPct val="100000"/>
              </a:lnSpc>
              <a:spcBef>
                <a:spcPts val="1200"/>
              </a:spcBef>
              <a:buFont typeface="+mj-lt"/>
              <a:buAutoNum type="arabicPeriod"/>
            </a:pPr>
            <a:r>
              <a:rPr lang="ja-JP" altLang="en-US" b="1" dirty="0">
                <a:hlinkClick r:id="rId4" action="ppaction://hlinksldjump"/>
              </a:rPr>
              <a:t>チョウ・ガ類の観察動画</a:t>
            </a:r>
            <a:endParaRPr lang="en-US" altLang="ja-JP" b="1" dirty="0"/>
          </a:p>
          <a:p>
            <a:pPr marL="514350" indent="-514350">
              <a:lnSpc>
                <a:spcPct val="100000"/>
              </a:lnSpc>
              <a:spcBef>
                <a:spcPts val="1200"/>
              </a:spcBef>
              <a:buFont typeface="+mj-lt"/>
              <a:buAutoNum type="arabicPeriod"/>
            </a:pPr>
            <a:r>
              <a:rPr lang="ja-JP" altLang="en-US" dirty="0">
                <a:hlinkClick r:id="rId5" action="ppaction://hlinksldjump"/>
              </a:rPr>
              <a:t>バッタ類の観察動画</a:t>
            </a:r>
            <a:endParaRPr lang="en-US" altLang="ja-JP" dirty="0"/>
          </a:p>
          <a:p>
            <a:pPr marL="514350" indent="-514350">
              <a:lnSpc>
                <a:spcPct val="100000"/>
              </a:lnSpc>
              <a:spcBef>
                <a:spcPts val="1200"/>
              </a:spcBef>
              <a:buFont typeface="+mj-lt"/>
              <a:buAutoNum type="arabicPeriod"/>
            </a:pPr>
            <a:r>
              <a:rPr lang="ja-JP" altLang="en-US" dirty="0">
                <a:hlinkClick r:id="rId6" action="ppaction://hlinksldjump"/>
              </a:rPr>
              <a:t>トンボ類の観察動画</a:t>
            </a:r>
            <a:endParaRPr lang="en-US" altLang="ja-JP" dirty="0"/>
          </a:p>
          <a:p>
            <a:pPr marL="514350" indent="-514350">
              <a:lnSpc>
                <a:spcPct val="100000"/>
              </a:lnSpc>
              <a:spcBef>
                <a:spcPts val="1200"/>
              </a:spcBef>
              <a:buFont typeface="+mj-lt"/>
              <a:buAutoNum type="arabicPeriod"/>
            </a:pPr>
            <a:r>
              <a:rPr lang="ja-JP" altLang="en-US" dirty="0">
                <a:hlinkClick r:id="rId7" action="ppaction://hlinksldjump"/>
              </a:rPr>
              <a:t>カマキリ類の観察動画</a:t>
            </a:r>
            <a:endParaRPr lang="en-US" altLang="ja-JP" dirty="0"/>
          </a:p>
          <a:p>
            <a:pPr marL="514350" indent="-514350">
              <a:lnSpc>
                <a:spcPct val="100000"/>
              </a:lnSpc>
              <a:spcBef>
                <a:spcPts val="1200"/>
              </a:spcBef>
              <a:buFont typeface="+mj-lt"/>
              <a:buAutoNum type="arabicPeriod"/>
            </a:pPr>
            <a:r>
              <a:rPr lang="ja-JP" altLang="en-US" dirty="0">
                <a:hlinkClick r:id="rId8" action="ppaction://hlinksldjump"/>
              </a:rPr>
              <a:t>コウチュウ類の観察動画</a:t>
            </a:r>
            <a:endParaRPr lang="en-US" altLang="ja-JP" dirty="0"/>
          </a:p>
          <a:p>
            <a:pPr marL="514350" indent="-514350">
              <a:lnSpc>
                <a:spcPct val="100000"/>
              </a:lnSpc>
              <a:spcBef>
                <a:spcPts val="1200"/>
              </a:spcBef>
              <a:buFont typeface="+mj-lt"/>
              <a:buAutoNum type="arabicPeriod"/>
            </a:pPr>
            <a:r>
              <a:rPr lang="ja-JP" altLang="en-US" dirty="0">
                <a:hlinkClick r:id="rId9" action="ppaction://hlinksldjump"/>
              </a:rPr>
              <a:t>アリ類・アブラムシ類の観察動画</a:t>
            </a:r>
            <a:endParaRPr lang="en-US" altLang="ja-JP" dirty="0"/>
          </a:p>
          <a:p>
            <a:pPr marL="514350" indent="-514350">
              <a:lnSpc>
                <a:spcPct val="100000"/>
              </a:lnSpc>
              <a:spcBef>
                <a:spcPts val="1200"/>
              </a:spcBef>
              <a:buFont typeface="+mj-lt"/>
              <a:buAutoNum type="arabicPeriod"/>
            </a:pPr>
            <a:r>
              <a:rPr lang="ja-JP" altLang="en-US" dirty="0">
                <a:hlinkClick r:id="rId10" action="ppaction://hlinksldjump"/>
              </a:rPr>
              <a:t>その他の昆虫・小動物の観察動画</a:t>
            </a:r>
            <a:endParaRPr lang="ja-JP" altLang="en-US" dirty="0"/>
          </a:p>
        </p:txBody>
      </p:sp>
    </p:spTree>
    <p:extLst>
      <p:ext uri="{BB962C8B-B14F-4D97-AF65-F5344CB8AC3E}">
        <p14:creationId xmlns:p14="http://schemas.microsoft.com/office/powerpoint/2010/main" val="3155800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5">
            <a:extLst>
              <a:ext uri="{FF2B5EF4-FFF2-40B4-BE49-F238E27FC236}">
                <a16:creationId xmlns:a16="http://schemas.microsoft.com/office/drawing/2014/main" id="{FBFBA2C5-0026-4A3E-97A0-25F8E92521AC}"/>
              </a:ext>
            </a:extLst>
          </p:cNvPr>
          <p:cNvSpPr>
            <a:spLocks noGrp="1"/>
          </p:cNvSpPr>
          <p:nvPr>
            <p:ph type="body" sz="quarter" idx="21"/>
          </p:nvPr>
        </p:nvSpPr>
        <p:spPr/>
        <p:txBody>
          <a:bodyPr/>
          <a:lstStyle/>
          <a:p>
            <a:r>
              <a:rPr lang="ja-JP" altLang="en-US" sz="1200" b="1" dirty="0"/>
              <a:t>キチョウの追尾飛行</a:t>
            </a:r>
          </a:p>
          <a:p>
            <a:r>
              <a:rPr lang="ja-JP" altLang="en-US" sz="1200" dirty="0"/>
              <a:t>キチョウ（キタキチョウ）のオスとメスが追いかけっこしているのを、</a:t>
            </a:r>
            <a:r>
              <a:rPr lang="en-US" altLang="ja-JP" sz="1200" dirty="0"/>
              <a:t>8</a:t>
            </a:r>
            <a:r>
              <a:rPr lang="ja-JP" altLang="en-US" sz="1200" dirty="0"/>
              <a:t>倍スローで撮影してじっくり観察しました。</a:t>
            </a:r>
          </a:p>
          <a:p>
            <a:endParaRPr kumimoji="1" lang="ja-JP" altLang="en-US" dirty="0"/>
          </a:p>
        </p:txBody>
      </p:sp>
      <p:sp>
        <p:nvSpPr>
          <p:cNvPr id="7" name="テキスト プレースホルダー 6">
            <a:extLst>
              <a:ext uri="{FF2B5EF4-FFF2-40B4-BE49-F238E27FC236}">
                <a16:creationId xmlns:a16="http://schemas.microsoft.com/office/drawing/2014/main" id="{B80B21BE-488E-40A7-9373-02FB35C5362B}"/>
              </a:ext>
            </a:extLst>
          </p:cNvPr>
          <p:cNvSpPr>
            <a:spLocks noGrp="1"/>
          </p:cNvSpPr>
          <p:nvPr>
            <p:ph type="body" sz="quarter" idx="22"/>
          </p:nvPr>
        </p:nvSpPr>
        <p:spPr/>
        <p:txBody>
          <a:bodyPr/>
          <a:lstStyle/>
          <a:p>
            <a:r>
              <a:rPr lang="ja-JP" altLang="en-US" sz="1200" b="1" dirty="0"/>
              <a:t>モンシロチョウの離着陸・急旋回</a:t>
            </a:r>
          </a:p>
          <a:p>
            <a:r>
              <a:rPr lang="ja-JP" altLang="en-US" sz="1200" dirty="0"/>
              <a:t>モンシロチョウのメスが花を訪れて、立ち去る様子です。ごくごくあたりまえに目にする光景ですが、</a:t>
            </a:r>
            <a:r>
              <a:rPr lang="en-US" altLang="ja-JP" sz="1200" dirty="0"/>
              <a:t>32</a:t>
            </a:r>
            <a:r>
              <a:rPr lang="ja-JP" altLang="en-US" sz="1200" dirty="0"/>
              <a:t>倍速で観察すると ･･･</a:t>
            </a:r>
          </a:p>
          <a:p>
            <a:endParaRPr kumimoji="1" lang="ja-JP" altLang="en-US" dirty="0"/>
          </a:p>
        </p:txBody>
      </p:sp>
      <p:sp>
        <p:nvSpPr>
          <p:cNvPr id="8" name="テキスト プレースホルダー 7">
            <a:extLst>
              <a:ext uri="{FF2B5EF4-FFF2-40B4-BE49-F238E27FC236}">
                <a16:creationId xmlns:a16="http://schemas.microsoft.com/office/drawing/2014/main" id="{3E64F7F3-AEE2-474B-88B8-39E7E301F773}"/>
              </a:ext>
            </a:extLst>
          </p:cNvPr>
          <p:cNvSpPr>
            <a:spLocks noGrp="1"/>
          </p:cNvSpPr>
          <p:nvPr>
            <p:ph type="body" sz="quarter" idx="23"/>
          </p:nvPr>
        </p:nvSpPr>
        <p:spPr/>
        <p:txBody>
          <a:bodyPr/>
          <a:lstStyle/>
          <a:p>
            <a:r>
              <a:rPr lang="ja-JP" altLang="en-US" sz="1200" b="1" dirty="0"/>
              <a:t>草むらの中を飛ぶモンシロチョウ</a:t>
            </a:r>
          </a:p>
          <a:p>
            <a:r>
              <a:rPr lang="ja-JP" altLang="en-US" sz="1200" dirty="0"/>
              <a:t>草むらの中を飛ぶモンシロチョウを、</a:t>
            </a:r>
            <a:r>
              <a:rPr lang="en-US" altLang="ja-JP" sz="1200" dirty="0"/>
              <a:t>16</a:t>
            </a:r>
            <a:r>
              <a:rPr lang="ja-JP" altLang="en-US" sz="1200" dirty="0"/>
              <a:t>倍スロー撮影して観察しました。旋回、上昇下降、かっ空などを駆使して自在に飛び回っています。</a:t>
            </a:r>
          </a:p>
          <a:p>
            <a:endParaRPr kumimoji="1" lang="ja-JP" altLang="en-US" dirty="0"/>
          </a:p>
        </p:txBody>
      </p:sp>
      <p:sp>
        <p:nvSpPr>
          <p:cNvPr id="9" name="テキスト プレースホルダー 8">
            <a:extLst>
              <a:ext uri="{FF2B5EF4-FFF2-40B4-BE49-F238E27FC236}">
                <a16:creationId xmlns:a16="http://schemas.microsoft.com/office/drawing/2014/main" id="{BF6A9E1F-C9B6-4441-878B-24DE50C2B59D}"/>
              </a:ext>
            </a:extLst>
          </p:cNvPr>
          <p:cNvSpPr>
            <a:spLocks noGrp="1"/>
          </p:cNvSpPr>
          <p:nvPr>
            <p:ph type="body" sz="quarter" idx="24"/>
          </p:nvPr>
        </p:nvSpPr>
        <p:spPr/>
        <p:txBody>
          <a:bodyPr/>
          <a:lstStyle/>
          <a:p>
            <a:r>
              <a:rPr lang="ja-JP" altLang="en-US" sz="1200" b="1" dirty="0"/>
              <a:t>ヤマトシジミの飛翔</a:t>
            </a:r>
          </a:p>
          <a:p>
            <a:r>
              <a:rPr lang="ja-JP" altLang="en-US" sz="1200" dirty="0"/>
              <a:t>小さなシジミチョウが離陸するところを、</a:t>
            </a:r>
            <a:r>
              <a:rPr lang="en-US" altLang="ja-JP" sz="1200" dirty="0"/>
              <a:t>32</a:t>
            </a:r>
            <a:r>
              <a:rPr lang="ja-JP" altLang="en-US" sz="1200" dirty="0"/>
              <a:t>倍速で捉えました。 はねを閉じるときの動きとと開くときの動きを比較してみましょう。</a:t>
            </a:r>
          </a:p>
          <a:p>
            <a:endParaRPr kumimoji="1" lang="ja-JP" altLang="en-US" dirty="0"/>
          </a:p>
        </p:txBody>
      </p:sp>
      <p:pic>
        <p:nvPicPr>
          <p:cNvPr id="10" name="オンライン メディア 3" title="キチョウの追尾飛行">
            <a:hlinkClick r:id="" action="ppaction://media"/>
            <a:extLst>
              <a:ext uri="{FF2B5EF4-FFF2-40B4-BE49-F238E27FC236}">
                <a16:creationId xmlns:a16="http://schemas.microsoft.com/office/drawing/2014/main" id="{12AC4194-7610-42D4-8E40-AB72FFC265D7}"/>
              </a:ext>
            </a:extLst>
          </p:cNvPr>
          <p:cNvPicPr>
            <a:picLocks noGrp="1" noRot="1" noChangeAspect="1"/>
          </p:cNvPicPr>
          <p:nvPr>
            <p:ph type="media" sz="quarter" idx="17"/>
            <a:videoFile r:link="rId1"/>
          </p:nvPr>
        </p:nvPicPr>
        <p:blipFill>
          <a:blip r:embed="rId6"/>
          <a:stretch>
            <a:fillRect/>
          </a:stretch>
        </p:blipFill>
        <p:spPr>
          <a:xfrm>
            <a:off x="153194" y="142081"/>
            <a:ext cx="4064000" cy="2286000"/>
          </a:xfrm>
          <a:prstGeom prst="rect">
            <a:avLst/>
          </a:prstGeom>
        </p:spPr>
      </p:pic>
      <p:pic>
        <p:nvPicPr>
          <p:cNvPr id="11" name="オンライン メディア 4" title="モンシロチョウの離着陸と急旋回">
            <a:hlinkClick r:id="" action="ppaction://media"/>
            <a:extLst>
              <a:ext uri="{FF2B5EF4-FFF2-40B4-BE49-F238E27FC236}">
                <a16:creationId xmlns:a16="http://schemas.microsoft.com/office/drawing/2014/main" id="{1A3F9B5A-6A02-4601-A61A-01FB7D1EF24A}"/>
              </a:ext>
            </a:extLst>
          </p:cNvPr>
          <p:cNvPicPr>
            <a:picLocks noGrp="1" noRot="1" noChangeAspect="1"/>
          </p:cNvPicPr>
          <p:nvPr>
            <p:ph type="media" sz="quarter" idx="18"/>
            <a:videoFile r:link="rId2"/>
          </p:nvPr>
        </p:nvPicPr>
        <p:blipFill>
          <a:blip r:embed="rId7"/>
          <a:stretch>
            <a:fillRect/>
          </a:stretch>
        </p:blipFill>
        <p:spPr>
          <a:xfrm>
            <a:off x="4947444" y="142081"/>
            <a:ext cx="4064000" cy="2286000"/>
          </a:xfrm>
          <a:prstGeom prst="rect">
            <a:avLst/>
          </a:prstGeom>
        </p:spPr>
      </p:pic>
      <p:pic>
        <p:nvPicPr>
          <p:cNvPr id="12" name="オンライン メディア 5" title="草むらの中を飛ぶモンシロチョウ">
            <a:hlinkClick r:id="" action="ppaction://media"/>
            <a:extLst>
              <a:ext uri="{FF2B5EF4-FFF2-40B4-BE49-F238E27FC236}">
                <a16:creationId xmlns:a16="http://schemas.microsoft.com/office/drawing/2014/main" id="{D1D18340-7A91-41E6-97CB-65ABBB66CB56}"/>
              </a:ext>
            </a:extLst>
          </p:cNvPr>
          <p:cNvPicPr>
            <a:picLocks noGrp="1" noRot="1" noChangeAspect="1"/>
          </p:cNvPicPr>
          <p:nvPr>
            <p:ph type="media" sz="quarter" idx="19"/>
            <a:videoFile r:link="rId3"/>
          </p:nvPr>
        </p:nvPicPr>
        <p:blipFill>
          <a:blip r:embed="rId8"/>
          <a:stretch>
            <a:fillRect/>
          </a:stretch>
        </p:blipFill>
        <p:spPr>
          <a:xfrm>
            <a:off x="153194" y="3572669"/>
            <a:ext cx="4064000" cy="2286000"/>
          </a:xfrm>
          <a:prstGeom prst="rect">
            <a:avLst/>
          </a:prstGeom>
        </p:spPr>
      </p:pic>
      <p:pic>
        <p:nvPicPr>
          <p:cNvPr id="13" name="オンライン メディア 6" title="ヤマトシジミの飛翔">
            <a:hlinkClick r:id="" action="ppaction://media"/>
            <a:extLst>
              <a:ext uri="{FF2B5EF4-FFF2-40B4-BE49-F238E27FC236}">
                <a16:creationId xmlns:a16="http://schemas.microsoft.com/office/drawing/2014/main" id="{989C7030-4505-4F69-B284-E92EDE0DB30D}"/>
              </a:ext>
            </a:extLst>
          </p:cNvPr>
          <p:cNvPicPr>
            <a:picLocks noGrp="1" noRot="1" noChangeAspect="1"/>
          </p:cNvPicPr>
          <p:nvPr>
            <p:ph type="media" sz="quarter" idx="20"/>
            <a:videoFile r:link="rId4"/>
          </p:nvPr>
        </p:nvPicPr>
        <p:blipFill>
          <a:blip r:embed="rId9"/>
          <a:stretch>
            <a:fillRect/>
          </a:stretch>
        </p:blipFill>
        <p:spPr>
          <a:xfrm>
            <a:off x="4947444" y="3572669"/>
            <a:ext cx="4064000" cy="2286000"/>
          </a:xfrm>
          <a:prstGeom prst="rect">
            <a:avLst/>
          </a:prstGeom>
        </p:spPr>
      </p:pic>
    </p:spTree>
    <p:extLst>
      <p:ext uri="{BB962C8B-B14F-4D97-AF65-F5344CB8AC3E}">
        <p14:creationId xmlns:p14="http://schemas.microsoft.com/office/powerpoint/2010/main" val="2115089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12"/>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0"/>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10"/>
                                        </p:tgtEl>
                                      </p:cBhvr>
                                    </p:cmd>
                                  </p:childTnLst>
                                </p:cTn>
                              </p:par>
                            </p:childTnLst>
                          </p:cTn>
                        </p:par>
                      </p:childTnLst>
                    </p:cTn>
                  </p:par>
                </p:childTnLst>
              </p:cTn>
              <p:nextCondLst>
                <p:cond evt="onClick" delay="0">
                  <p:tgtEl>
                    <p:spTgt spid="10"/>
                  </p:tgtEl>
                </p:cond>
              </p:nextCondLst>
            </p:seq>
            <p:video>
              <p:cMediaNode vol="80000">
                <p:cTn id="24" fill="hold" display="0">
                  <p:stCondLst>
                    <p:cond delay="indefinite"/>
                  </p:stCondLst>
                </p:cTn>
                <p:tgtEl>
                  <p:spTgt spid="10"/>
                </p:tgtEl>
              </p:cMediaNode>
            </p:video>
            <p:seq concurrent="1" nextAc="seek">
              <p:cTn id="25" restart="whenNotActive" fill="hold" evtFilter="cancelBubble" nodeType="interactiveSeq">
                <p:stCondLst>
                  <p:cond evt="onClick" delay="0">
                    <p:tgtEl>
                      <p:spTgt spid="11"/>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11"/>
                                        </p:tgtEl>
                                      </p:cBhvr>
                                    </p:cmd>
                                  </p:childTnLst>
                                </p:cTn>
                              </p:par>
                            </p:childTnLst>
                          </p:cTn>
                        </p:par>
                      </p:childTnLst>
                    </p:cTn>
                  </p:par>
                </p:childTnLst>
              </p:cTn>
              <p:nextCondLst>
                <p:cond evt="onClick" delay="0">
                  <p:tgtEl>
                    <p:spTgt spid="11"/>
                  </p:tgtEl>
                </p:cond>
              </p:nextCondLst>
            </p:seq>
            <p:video>
              <p:cMediaNode vol="80000">
                <p:cTn id="30" fill="hold" display="0">
                  <p:stCondLst>
                    <p:cond delay="indefinite"/>
                  </p:stCondLst>
                </p:cTn>
                <p:tgtEl>
                  <p:spTgt spid="11"/>
                </p:tgtEl>
              </p:cMediaNode>
            </p:video>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12"/>
                                        </p:tgtEl>
                                      </p:cBhvr>
                                    </p:cmd>
                                  </p:childTnLst>
                                </p:cTn>
                              </p:par>
                            </p:childTnLst>
                          </p:cTn>
                        </p:par>
                      </p:childTnLst>
                    </p:cTn>
                  </p:par>
                </p:childTnLst>
              </p:cTn>
              <p:nextCondLst>
                <p:cond evt="onClick" delay="0">
                  <p:tgtEl>
                    <p:spTgt spid="12"/>
                  </p:tgtEl>
                </p:cond>
              </p:nextCondLst>
            </p:seq>
            <p:video>
              <p:cMediaNode vol="80000">
                <p:cTn id="36" fill="hold" display="0">
                  <p:stCondLst>
                    <p:cond delay="indefinite"/>
                  </p:stCondLst>
                </p:cTn>
                <p:tgtEl>
                  <p:spTgt spid="12"/>
                </p:tgtEl>
              </p:cMediaNode>
            </p:video>
            <p:seq concurrent="1" nextAc="seek">
              <p:cTn id="37" restart="whenNotActive" fill="hold" evtFilter="cancelBubble" nodeType="interactiveSeq">
                <p:stCondLst>
                  <p:cond evt="onClick" delay="0">
                    <p:tgtEl>
                      <p:spTgt spid="13"/>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13"/>
                                        </p:tgtEl>
                                      </p:cBhvr>
                                    </p:cmd>
                                  </p:childTnLst>
                                </p:cTn>
                              </p:par>
                            </p:childTnLst>
                          </p:cTn>
                        </p:par>
                      </p:childTnLst>
                    </p:cTn>
                  </p:par>
                </p:childTnLst>
              </p:cTn>
              <p:nextCondLst>
                <p:cond evt="onClick" delay="0">
                  <p:tgtEl>
                    <p:spTgt spid="13"/>
                  </p:tgtEl>
                </p:cond>
              </p:nextCondLst>
            </p:seq>
            <p:video>
              <p:cMediaNode vol="80000">
                <p:cTn id="42" fill="hold" display="0">
                  <p:stCondLst>
                    <p:cond delay="indefinite"/>
                  </p:stCondLst>
                </p:cTn>
                <p:tgtEl>
                  <p:spTgt spid="1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5">
            <a:extLst>
              <a:ext uri="{FF2B5EF4-FFF2-40B4-BE49-F238E27FC236}">
                <a16:creationId xmlns:a16="http://schemas.microsoft.com/office/drawing/2014/main" id="{6BC248A2-6538-429E-8ADF-B6692173E536}"/>
              </a:ext>
            </a:extLst>
          </p:cNvPr>
          <p:cNvSpPr>
            <a:spLocks noGrp="1"/>
          </p:cNvSpPr>
          <p:nvPr>
            <p:ph type="body" sz="quarter" idx="21"/>
          </p:nvPr>
        </p:nvSpPr>
        <p:spPr/>
        <p:txBody>
          <a:bodyPr/>
          <a:lstStyle/>
          <a:p>
            <a:r>
              <a:rPr lang="ja-JP" altLang="en-US" sz="1200" b="1" dirty="0"/>
              <a:t>ツバメシジミの産卵と離陸</a:t>
            </a:r>
          </a:p>
          <a:p>
            <a:r>
              <a:rPr lang="ja-JP" altLang="en-US" sz="1200" dirty="0"/>
              <a:t>ツバメシジミはマメ科植物の花に産卵します。シロツメクサへの産卵と離陸をハイスピード撮影して観察しました。</a:t>
            </a:r>
          </a:p>
          <a:p>
            <a:endParaRPr kumimoji="1" lang="ja-JP" altLang="en-US" dirty="0"/>
          </a:p>
        </p:txBody>
      </p:sp>
      <p:pic>
        <p:nvPicPr>
          <p:cNvPr id="10" name="オンライン メディア 3" title="ツバメシジミの産卵と離陸">
            <a:hlinkClick r:id="" action="ppaction://media"/>
            <a:extLst>
              <a:ext uri="{FF2B5EF4-FFF2-40B4-BE49-F238E27FC236}">
                <a16:creationId xmlns:a16="http://schemas.microsoft.com/office/drawing/2014/main" id="{12B52B6D-6505-4C11-B84B-74C0973A0AB0}"/>
              </a:ext>
            </a:extLst>
          </p:cNvPr>
          <p:cNvPicPr>
            <a:picLocks noGrp="1" noRot="1" noChangeAspect="1"/>
          </p:cNvPicPr>
          <p:nvPr>
            <p:ph type="media" sz="quarter" idx="17"/>
            <a:videoFile r:link="rId1"/>
          </p:nvPr>
        </p:nvPicPr>
        <p:blipFill>
          <a:blip r:embed="rId6"/>
          <a:stretch>
            <a:fillRect/>
          </a:stretch>
        </p:blipFill>
        <p:spPr>
          <a:xfrm>
            <a:off x="153194" y="142081"/>
            <a:ext cx="4064000" cy="2286000"/>
          </a:xfrm>
          <a:prstGeom prst="rect">
            <a:avLst/>
          </a:prstGeom>
        </p:spPr>
      </p:pic>
      <p:pic>
        <p:nvPicPr>
          <p:cNvPr id="11" name="オンライン メディア 4" title="ツバメシジミの交尾">
            <a:hlinkClick r:id="" action="ppaction://media"/>
            <a:extLst>
              <a:ext uri="{FF2B5EF4-FFF2-40B4-BE49-F238E27FC236}">
                <a16:creationId xmlns:a16="http://schemas.microsoft.com/office/drawing/2014/main" id="{25E3ECE2-0BDA-48EC-8874-32844C38B22C}"/>
              </a:ext>
            </a:extLst>
          </p:cNvPr>
          <p:cNvPicPr>
            <a:picLocks noGrp="1" noRot="1" noChangeAspect="1"/>
          </p:cNvPicPr>
          <p:nvPr>
            <p:ph type="media" sz="quarter" idx="18"/>
            <a:videoFile r:link="rId2"/>
          </p:nvPr>
        </p:nvPicPr>
        <p:blipFill>
          <a:blip r:embed="rId7"/>
          <a:stretch>
            <a:fillRect/>
          </a:stretch>
        </p:blipFill>
        <p:spPr>
          <a:xfrm>
            <a:off x="4947444" y="142081"/>
            <a:ext cx="4064000" cy="2286000"/>
          </a:xfrm>
          <a:prstGeom prst="rect">
            <a:avLst/>
          </a:prstGeom>
        </p:spPr>
      </p:pic>
      <p:pic>
        <p:nvPicPr>
          <p:cNvPr id="12" name="オンライン メディア 5" title="アオスジアゲハの飛行">
            <a:hlinkClick r:id="" action="ppaction://media"/>
            <a:extLst>
              <a:ext uri="{FF2B5EF4-FFF2-40B4-BE49-F238E27FC236}">
                <a16:creationId xmlns:a16="http://schemas.microsoft.com/office/drawing/2014/main" id="{88D13B89-E56B-4703-B0E3-FF04AF81D9DC}"/>
              </a:ext>
            </a:extLst>
          </p:cNvPr>
          <p:cNvPicPr>
            <a:picLocks noGrp="1" noRot="1" noChangeAspect="1"/>
          </p:cNvPicPr>
          <p:nvPr>
            <p:ph type="media" sz="quarter" idx="19"/>
            <a:videoFile r:link="rId3"/>
          </p:nvPr>
        </p:nvPicPr>
        <p:blipFill>
          <a:blip r:embed="rId8"/>
          <a:stretch>
            <a:fillRect/>
          </a:stretch>
        </p:blipFill>
        <p:spPr>
          <a:xfrm>
            <a:off x="153194" y="3572669"/>
            <a:ext cx="4064000" cy="2286000"/>
          </a:xfrm>
          <a:prstGeom prst="rect">
            <a:avLst/>
          </a:prstGeom>
        </p:spPr>
      </p:pic>
      <p:pic>
        <p:nvPicPr>
          <p:cNvPr id="13" name="オンライン メディア 6" title="テングチョウの成虫など">
            <a:hlinkClick r:id="" action="ppaction://media"/>
            <a:extLst>
              <a:ext uri="{FF2B5EF4-FFF2-40B4-BE49-F238E27FC236}">
                <a16:creationId xmlns:a16="http://schemas.microsoft.com/office/drawing/2014/main" id="{E4C48F0B-683D-4AB4-9551-755DC26719A2}"/>
              </a:ext>
            </a:extLst>
          </p:cNvPr>
          <p:cNvPicPr>
            <a:picLocks noGrp="1" noRot="1" noChangeAspect="1"/>
          </p:cNvPicPr>
          <p:nvPr>
            <p:ph type="media" sz="quarter" idx="20"/>
            <a:videoFile r:link="rId4"/>
          </p:nvPr>
        </p:nvPicPr>
        <p:blipFill>
          <a:blip r:embed="rId9"/>
          <a:stretch>
            <a:fillRect/>
          </a:stretch>
        </p:blipFill>
        <p:spPr>
          <a:xfrm>
            <a:off x="4947444" y="3572669"/>
            <a:ext cx="4064000" cy="2286000"/>
          </a:xfrm>
          <a:prstGeom prst="rect">
            <a:avLst/>
          </a:prstGeom>
        </p:spPr>
      </p:pic>
      <p:sp>
        <p:nvSpPr>
          <p:cNvPr id="14" name="テキスト プレースホルダー 13">
            <a:extLst>
              <a:ext uri="{FF2B5EF4-FFF2-40B4-BE49-F238E27FC236}">
                <a16:creationId xmlns:a16="http://schemas.microsoft.com/office/drawing/2014/main" id="{36ABA62E-1BFB-41C0-B763-9217A898B064}"/>
              </a:ext>
            </a:extLst>
          </p:cNvPr>
          <p:cNvSpPr txBox="1">
            <a:spLocks noGrp="1"/>
          </p:cNvSpPr>
          <p:nvPr>
            <p:ph type="body" sz="quarter" idx="22"/>
          </p:nvPr>
        </p:nvSpPr>
        <p:spPr>
          <a:xfrm>
            <a:off x="4879975" y="2576513"/>
            <a:ext cx="4198938" cy="719137"/>
          </a:xfrm>
          <a:prstGeom prst="rect">
            <a:avLst/>
          </a:prstGeom>
          <a:noFill/>
        </p:spPr>
        <p:txBody>
          <a:bodyPr wrap="square">
            <a:spAutoFit/>
          </a:bodyPr>
          <a:lstStyle/>
          <a:p>
            <a:r>
              <a:rPr lang="ja-JP" altLang="en-US" sz="1200" b="1" dirty="0"/>
              <a:t>ツバメシジミの交尾 </a:t>
            </a:r>
          </a:p>
          <a:p>
            <a:r>
              <a:rPr lang="ja-JP" altLang="en-US" sz="1200" dirty="0"/>
              <a:t>小さなツバメシジミのオスとメスが、ペアになって交尾しています。はねに、ツバメのような尻尾があるので「ツバメ」シジミと呼ばれています。</a:t>
            </a:r>
          </a:p>
        </p:txBody>
      </p:sp>
      <p:sp>
        <p:nvSpPr>
          <p:cNvPr id="15" name="テキスト プレースホルダー 14">
            <a:extLst>
              <a:ext uri="{FF2B5EF4-FFF2-40B4-BE49-F238E27FC236}">
                <a16:creationId xmlns:a16="http://schemas.microsoft.com/office/drawing/2014/main" id="{AED8D661-65F9-47A4-BB4A-CB9B64B1B3FF}"/>
              </a:ext>
            </a:extLst>
          </p:cNvPr>
          <p:cNvSpPr txBox="1">
            <a:spLocks noGrp="1"/>
          </p:cNvSpPr>
          <p:nvPr>
            <p:ph type="body" sz="quarter" idx="23"/>
          </p:nvPr>
        </p:nvSpPr>
        <p:spPr>
          <a:xfrm>
            <a:off x="85725" y="5995988"/>
            <a:ext cx="4198938" cy="720725"/>
          </a:xfrm>
          <a:prstGeom prst="rect">
            <a:avLst/>
          </a:prstGeom>
          <a:noFill/>
        </p:spPr>
        <p:txBody>
          <a:bodyPr wrap="square">
            <a:spAutoFit/>
          </a:bodyPr>
          <a:lstStyle/>
          <a:p>
            <a:r>
              <a:rPr lang="ja-JP" altLang="en-US" sz="1200" b="1" dirty="0"/>
              <a:t>アオスジアゲハの飛行</a:t>
            </a:r>
          </a:p>
          <a:p>
            <a:r>
              <a:rPr lang="ja-JP" altLang="en-US" sz="1200" dirty="0"/>
              <a:t>素早く飛ぶアオスジアゲハが、訪花したところを</a:t>
            </a:r>
            <a:r>
              <a:rPr lang="en-US" altLang="ja-JP" sz="1200" dirty="0"/>
              <a:t>32</a:t>
            </a:r>
            <a:r>
              <a:rPr lang="ja-JP" altLang="en-US" sz="1200" dirty="0"/>
              <a:t>倍速で捉えました。 蜜の多いヤブガラシの花がお気に入りのようです。</a:t>
            </a:r>
          </a:p>
        </p:txBody>
      </p:sp>
      <p:sp>
        <p:nvSpPr>
          <p:cNvPr id="16" name="Rectangle 6">
            <a:extLst>
              <a:ext uri="{FF2B5EF4-FFF2-40B4-BE49-F238E27FC236}">
                <a16:creationId xmlns:a16="http://schemas.microsoft.com/office/drawing/2014/main" id="{26A371FC-FFF6-4FBD-942F-35A90585C810}"/>
              </a:ext>
            </a:extLst>
          </p:cNvPr>
          <p:cNvSpPr>
            <a:spLocks noGrp="1" noChangeArrowheads="1"/>
          </p:cNvSpPr>
          <p:nvPr>
            <p:ph type="body" sz="quarter" idx="24"/>
          </p:nvPr>
        </p:nvSpPr>
        <p:spPr bwMode="auto">
          <a:xfrm>
            <a:off x="4879975" y="5995988"/>
            <a:ext cx="4198938"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2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1" i="0" u="none" strike="noStrike" cap="none" normalizeH="0" baseline="0" dirty="0">
                <a:ln>
                  <a:noFill/>
                </a:ln>
                <a:solidFill>
                  <a:schemeClr val="tx1"/>
                </a:solidFill>
                <a:effectLst/>
                <a:latin typeface="Arial" panose="020B0604020202020204" pitchFamily="34" charset="0"/>
              </a:rPr>
              <a:t>テングチョウの成虫など</a:t>
            </a: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dirty="0">
                <a:ln>
                  <a:noFill/>
                </a:ln>
                <a:solidFill>
                  <a:schemeClr val="tx1"/>
                </a:solidFill>
                <a:effectLst/>
                <a:latin typeface="Arial" panose="020B0604020202020204" pitchFamily="34" charset="0"/>
              </a:rPr>
              <a:t>エノキの葉の上でテングチョウが何かを吸っていたので観察しました。よく見ると、他の昆虫も一緒にいるのがわかりました。</a:t>
            </a:r>
          </a:p>
        </p:txBody>
      </p:sp>
    </p:spTree>
    <p:extLst>
      <p:ext uri="{BB962C8B-B14F-4D97-AF65-F5344CB8AC3E}">
        <p14:creationId xmlns:p14="http://schemas.microsoft.com/office/powerpoint/2010/main" val="107302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12"/>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0"/>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10"/>
                                        </p:tgtEl>
                                      </p:cBhvr>
                                    </p:cmd>
                                  </p:childTnLst>
                                </p:cTn>
                              </p:par>
                            </p:childTnLst>
                          </p:cTn>
                        </p:par>
                      </p:childTnLst>
                    </p:cTn>
                  </p:par>
                </p:childTnLst>
              </p:cTn>
              <p:nextCondLst>
                <p:cond evt="onClick" delay="0">
                  <p:tgtEl>
                    <p:spTgt spid="10"/>
                  </p:tgtEl>
                </p:cond>
              </p:nextCondLst>
            </p:seq>
            <p:video>
              <p:cMediaNode vol="80000">
                <p:cTn id="24" fill="hold" display="0">
                  <p:stCondLst>
                    <p:cond delay="indefinite"/>
                  </p:stCondLst>
                </p:cTn>
                <p:tgtEl>
                  <p:spTgt spid="10"/>
                </p:tgtEl>
              </p:cMediaNode>
            </p:video>
            <p:seq concurrent="1" nextAc="seek">
              <p:cTn id="25" restart="whenNotActive" fill="hold" evtFilter="cancelBubble" nodeType="interactiveSeq">
                <p:stCondLst>
                  <p:cond evt="onClick" delay="0">
                    <p:tgtEl>
                      <p:spTgt spid="11"/>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11"/>
                                        </p:tgtEl>
                                      </p:cBhvr>
                                    </p:cmd>
                                  </p:childTnLst>
                                </p:cTn>
                              </p:par>
                            </p:childTnLst>
                          </p:cTn>
                        </p:par>
                      </p:childTnLst>
                    </p:cTn>
                  </p:par>
                </p:childTnLst>
              </p:cTn>
              <p:nextCondLst>
                <p:cond evt="onClick" delay="0">
                  <p:tgtEl>
                    <p:spTgt spid="11"/>
                  </p:tgtEl>
                </p:cond>
              </p:nextCondLst>
            </p:seq>
            <p:video>
              <p:cMediaNode vol="80000">
                <p:cTn id="30" fill="hold" display="0">
                  <p:stCondLst>
                    <p:cond delay="indefinite"/>
                  </p:stCondLst>
                </p:cTn>
                <p:tgtEl>
                  <p:spTgt spid="11"/>
                </p:tgtEl>
              </p:cMediaNode>
            </p:video>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12"/>
                                        </p:tgtEl>
                                      </p:cBhvr>
                                    </p:cmd>
                                  </p:childTnLst>
                                </p:cTn>
                              </p:par>
                            </p:childTnLst>
                          </p:cTn>
                        </p:par>
                      </p:childTnLst>
                    </p:cTn>
                  </p:par>
                </p:childTnLst>
              </p:cTn>
              <p:nextCondLst>
                <p:cond evt="onClick" delay="0">
                  <p:tgtEl>
                    <p:spTgt spid="12"/>
                  </p:tgtEl>
                </p:cond>
              </p:nextCondLst>
            </p:seq>
            <p:video>
              <p:cMediaNode vol="80000">
                <p:cTn id="36" fill="hold" display="0">
                  <p:stCondLst>
                    <p:cond delay="indefinite"/>
                  </p:stCondLst>
                </p:cTn>
                <p:tgtEl>
                  <p:spTgt spid="12"/>
                </p:tgtEl>
              </p:cMediaNode>
            </p:video>
            <p:seq concurrent="1" nextAc="seek">
              <p:cTn id="37" restart="whenNotActive" fill="hold" evtFilter="cancelBubble" nodeType="interactiveSeq">
                <p:stCondLst>
                  <p:cond evt="onClick" delay="0">
                    <p:tgtEl>
                      <p:spTgt spid="13"/>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13"/>
                                        </p:tgtEl>
                                      </p:cBhvr>
                                    </p:cmd>
                                  </p:childTnLst>
                                </p:cTn>
                              </p:par>
                            </p:childTnLst>
                          </p:cTn>
                        </p:par>
                      </p:childTnLst>
                    </p:cTn>
                  </p:par>
                </p:childTnLst>
              </p:cTn>
              <p:nextCondLst>
                <p:cond evt="onClick" delay="0">
                  <p:tgtEl>
                    <p:spTgt spid="13"/>
                  </p:tgtEl>
                </p:cond>
              </p:nextCondLst>
            </p:seq>
            <p:video>
              <p:cMediaNode vol="80000">
                <p:cTn id="42" fill="hold" display="0">
                  <p:stCondLst>
                    <p:cond delay="indefinite"/>
                  </p:stCondLst>
                </p:cTn>
                <p:tgtEl>
                  <p:spTgt spid="1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オンライン メディア 1" title="蜜をすうキマダラセセリ">
            <a:hlinkClick r:id="" action="ppaction://media"/>
            <a:extLst>
              <a:ext uri="{FF2B5EF4-FFF2-40B4-BE49-F238E27FC236}">
                <a16:creationId xmlns:a16="http://schemas.microsoft.com/office/drawing/2014/main" id="{B6ECDA18-4EBE-4CB3-BCF4-5C9D53F6FF45}"/>
              </a:ext>
            </a:extLst>
          </p:cNvPr>
          <p:cNvPicPr>
            <a:picLocks noGrp="1" noRot="1" noChangeAspect="1"/>
          </p:cNvPicPr>
          <p:nvPr>
            <p:ph type="media" sz="quarter" idx="17"/>
            <a:videoFile r:link="rId1"/>
          </p:nvPr>
        </p:nvPicPr>
        <p:blipFill>
          <a:blip r:embed="rId6"/>
          <a:stretch>
            <a:fillRect/>
          </a:stretch>
        </p:blipFill>
        <p:spPr>
          <a:xfrm>
            <a:off x="153194" y="142081"/>
            <a:ext cx="4064000" cy="2286000"/>
          </a:xfrm>
          <a:prstGeom prst="rect">
            <a:avLst/>
          </a:prstGeom>
        </p:spPr>
      </p:pic>
      <p:pic>
        <p:nvPicPr>
          <p:cNvPr id="11" name="オンライン メディア 2" title="オオスカシバの訪花行動">
            <a:hlinkClick r:id="" action="ppaction://media"/>
            <a:extLst>
              <a:ext uri="{FF2B5EF4-FFF2-40B4-BE49-F238E27FC236}">
                <a16:creationId xmlns:a16="http://schemas.microsoft.com/office/drawing/2014/main" id="{FE0B94AA-0D7A-4A4B-8483-D2D63592757E}"/>
              </a:ext>
            </a:extLst>
          </p:cNvPr>
          <p:cNvPicPr>
            <a:picLocks noGrp="1" noRot="1" noChangeAspect="1"/>
          </p:cNvPicPr>
          <p:nvPr>
            <p:ph type="media" sz="quarter" idx="18"/>
            <a:videoFile r:link="rId2"/>
          </p:nvPr>
        </p:nvPicPr>
        <p:blipFill>
          <a:blip r:embed="rId7"/>
          <a:stretch>
            <a:fillRect/>
          </a:stretch>
        </p:blipFill>
        <p:spPr>
          <a:xfrm>
            <a:off x="4947444" y="142081"/>
            <a:ext cx="4064000" cy="2286000"/>
          </a:xfrm>
          <a:prstGeom prst="rect">
            <a:avLst/>
          </a:prstGeom>
        </p:spPr>
      </p:pic>
      <p:pic>
        <p:nvPicPr>
          <p:cNvPr id="12" name="オンライン メディア 3" title="アベリアの蜜を吸うホウジャク">
            <a:hlinkClick r:id="" action="ppaction://media"/>
            <a:extLst>
              <a:ext uri="{FF2B5EF4-FFF2-40B4-BE49-F238E27FC236}">
                <a16:creationId xmlns:a16="http://schemas.microsoft.com/office/drawing/2014/main" id="{91027661-AC5E-403A-97A9-2826D74285DA}"/>
              </a:ext>
            </a:extLst>
          </p:cNvPr>
          <p:cNvPicPr>
            <a:picLocks noGrp="1" noRot="1" noChangeAspect="1"/>
          </p:cNvPicPr>
          <p:nvPr>
            <p:ph type="media" sz="quarter" idx="19"/>
            <a:videoFile r:link="rId3"/>
          </p:nvPr>
        </p:nvPicPr>
        <p:blipFill>
          <a:blip r:embed="rId8"/>
          <a:stretch>
            <a:fillRect/>
          </a:stretch>
        </p:blipFill>
        <p:spPr>
          <a:xfrm>
            <a:off x="153194" y="3572669"/>
            <a:ext cx="4064000" cy="2286000"/>
          </a:xfrm>
          <a:prstGeom prst="rect">
            <a:avLst/>
          </a:prstGeom>
        </p:spPr>
      </p:pic>
      <p:pic>
        <p:nvPicPr>
          <p:cNvPr id="13" name="オンライン メディア 4" title="アゲハチョウの産卵">
            <a:hlinkClick r:id="" action="ppaction://media"/>
            <a:extLst>
              <a:ext uri="{FF2B5EF4-FFF2-40B4-BE49-F238E27FC236}">
                <a16:creationId xmlns:a16="http://schemas.microsoft.com/office/drawing/2014/main" id="{7B2A1675-15D9-4364-838A-2AE293196E56}"/>
              </a:ext>
            </a:extLst>
          </p:cNvPr>
          <p:cNvPicPr>
            <a:picLocks noGrp="1" noRot="1" noChangeAspect="1"/>
          </p:cNvPicPr>
          <p:nvPr>
            <p:ph type="media" sz="quarter" idx="20"/>
            <a:videoFile r:link="rId4"/>
          </p:nvPr>
        </p:nvPicPr>
        <p:blipFill>
          <a:blip r:embed="rId9"/>
          <a:stretch>
            <a:fillRect/>
          </a:stretch>
        </p:blipFill>
        <p:spPr>
          <a:xfrm>
            <a:off x="4947444" y="3572669"/>
            <a:ext cx="4064000" cy="2286000"/>
          </a:xfrm>
          <a:prstGeom prst="rect">
            <a:avLst/>
          </a:prstGeom>
        </p:spPr>
      </p:pic>
      <p:sp>
        <p:nvSpPr>
          <p:cNvPr id="14" name="テキスト プレースホルダー 13">
            <a:extLst>
              <a:ext uri="{FF2B5EF4-FFF2-40B4-BE49-F238E27FC236}">
                <a16:creationId xmlns:a16="http://schemas.microsoft.com/office/drawing/2014/main" id="{DC964D10-5312-4264-87C0-63C36CEAE1E4}"/>
              </a:ext>
            </a:extLst>
          </p:cNvPr>
          <p:cNvSpPr txBox="1">
            <a:spLocks noGrp="1"/>
          </p:cNvSpPr>
          <p:nvPr>
            <p:ph type="body" sz="quarter" idx="21"/>
          </p:nvPr>
        </p:nvSpPr>
        <p:spPr>
          <a:xfrm>
            <a:off x="85725" y="2576513"/>
            <a:ext cx="4198938" cy="719137"/>
          </a:xfrm>
          <a:prstGeom prst="rect">
            <a:avLst/>
          </a:prstGeom>
          <a:noFill/>
        </p:spPr>
        <p:txBody>
          <a:bodyPr wrap="square">
            <a:spAutoFit/>
          </a:bodyPr>
          <a:lstStyle/>
          <a:p>
            <a:r>
              <a:rPr lang="ja-JP" altLang="en-US" sz="1200" b="1" dirty="0"/>
              <a:t>蜜を吸うキマダラセセリ</a:t>
            </a:r>
          </a:p>
          <a:p>
            <a:r>
              <a:rPr lang="ja-JP" altLang="en-US" sz="1200" dirty="0"/>
              <a:t>ニンジンボクにやってきたのを観察しました。胴体が太くて、よくガと間違えられますが、セセリチョウ科のチョウの仲間です。</a:t>
            </a:r>
          </a:p>
        </p:txBody>
      </p:sp>
      <p:sp>
        <p:nvSpPr>
          <p:cNvPr id="15" name="テキスト プレースホルダー 14">
            <a:extLst>
              <a:ext uri="{FF2B5EF4-FFF2-40B4-BE49-F238E27FC236}">
                <a16:creationId xmlns:a16="http://schemas.microsoft.com/office/drawing/2014/main" id="{023951C2-7B00-4740-A95B-19D982F23746}"/>
              </a:ext>
            </a:extLst>
          </p:cNvPr>
          <p:cNvSpPr txBox="1">
            <a:spLocks noGrp="1"/>
          </p:cNvSpPr>
          <p:nvPr>
            <p:ph type="body" sz="quarter" idx="22"/>
          </p:nvPr>
        </p:nvSpPr>
        <p:spPr>
          <a:xfrm>
            <a:off x="4879975" y="2576513"/>
            <a:ext cx="4198938" cy="719137"/>
          </a:xfrm>
          <a:prstGeom prst="rect">
            <a:avLst/>
          </a:prstGeom>
          <a:noFill/>
        </p:spPr>
        <p:txBody>
          <a:bodyPr wrap="square">
            <a:spAutoFit/>
          </a:bodyPr>
          <a:lstStyle/>
          <a:p>
            <a:r>
              <a:rPr lang="ja-JP" altLang="en-US" sz="1200" b="1" dirty="0"/>
              <a:t>オオスカシバの訪花行動</a:t>
            </a:r>
          </a:p>
          <a:p>
            <a:r>
              <a:rPr lang="ja-JP" altLang="en-US" sz="1200" dirty="0"/>
              <a:t>透明な翅を持つ、スズメガの一種です。 ハチドリのように、アベリアの花から花へと飛び回り、口を伸ばして蜜を吸おうとします。</a:t>
            </a:r>
          </a:p>
        </p:txBody>
      </p:sp>
      <p:sp>
        <p:nvSpPr>
          <p:cNvPr id="16" name="テキスト プレースホルダー 15">
            <a:extLst>
              <a:ext uri="{FF2B5EF4-FFF2-40B4-BE49-F238E27FC236}">
                <a16:creationId xmlns:a16="http://schemas.microsoft.com/office/drawing/2014/main" id="{329726AC-CBCB-4CF4-B5F0-D2A832ECD46E}"/>
              </a:ext>
            </a:extLst>
          </p:cNvPr>
          <p:cNvSpPr txBox="1">
            <a:spLocks noGrp="1"/>
          </p:cNvSpPr>
          <p:nvPr>
            <p:ph type="body" sz="quarter" idx="23"/>
          </p:nvPr>
        </p:nvSpPr>
        <p:spPr>
          <a:xfrm>
            <a:off x="85725" y="5995988"/>
            <a:ext cx="4198938" cy="720725"/>
          </a:xfrm>
          <a:prstGeom prst="rect">
            <a:avLst/>
          </a:prstGeom>
          <a:noFill/>
        </p:spPr>
        <p:txBody>
          <a:bodyPr wrap="square">
            <a:spAutoFit/>
          </a:bodyPr>
          <a:lstStyle/>
          <a:p>
            <a:r>
              <a:rPr lang="ja-JP" altLang="en-US" sz="1200" b="1" dirty="0"/>
              <a:t>アベリアの蜜を吸うホウジャク</a:t>
            </a:r>
          </a:p>
          <a:p>
            <a:r>
              <a:rPr lang="ja-JP" altLang="en-US" sz="1200" dirty="0"/>
              <a:t>スズメガ科のホウジャクのなかまがアベリアの生け垣にやってきたのを、</a:t>
            </a:r>
            <a:r>
              <a:rPr lang="en-US" altLang="ja-JP" sz="1200" dirty="0"/>
              <a:t>8</a:t>
            </a:r>
            <a:r>
              <a:rPr lang="ja-JP" altLang="en-US" sz="1200" dirty="0"/>
              <a:t>倍スローモーションで撮影して観察しました。</a:t>
            </a:r>
          </a:p>
        </p:txBody>
      </p:sp>
      <p:sp>
        <p:nvSpPr>
          <p:cNvPr id="17" name="テキスト プレースホルダー 16">
            <a:extLst>
              <a:ext uri="{FF2B5EF4-FFF2-40B4-BE49-F238E27FC236}">
                <a16:creationId xmlns:a16="http://schemas.microsoft.com/office/drawing/2014/main" id="{A9EDB55F-1454-4F4A-A83A-4752253A5991}"/>
              </a:ext>
            </a:extLst>
          </p:cNvPr>
          <p:cNvSpPr txBox="1">
            <a:spLocks noGrp="1"/>
          </p:cNvSpPr>
          <p:nvPr>
            <p:ph type="body" sz="quarter" idx="24"/>
          </p:nvPr>
        </p:nvSpPr>
        <p:spPr>
          <a:xfrm>
            <a:off x="4879975" y="5995988"/>
            <a:ext cx="4198938" cy="720725"/>
          </a:xfrm>
          <a:prstGeom prst="rect">
            <a:avLst/>
          </a:prstGeom>
          <a:noFill/>
        </p:spPr>
        <p:txBody>
          <a:bodyPr wrap="square">
            <a:spAutoFit/>
          </a:bodyPr>
          <a:lstStyle/>
          <a:p>
            <a:r>
              <a:rPr lang="ja-JP" altLang="en-US" sz="1200" b="1" dirty="0"/>
              <a:t>アゲハチョウの産卵</a:t>
            </a:r>
          </a:p>
          <a:p>
            <a:r>
              <a:rPr lang="ja-JP" altLang="en-US" sz="1200" dirty="0"/>
              <a:t>アゲハチョウのメスは植物の周りをゆっくり飛んで、幼虫のえさを探して、産卵します。ハイスピード動画で観察しました。</a:t>
            </a:r>
          </a:p>
        </p:txBody>
      </p:sp>
    </p:spTree>
    <p:extLst>
      <p:ext uri="{BB962C8B-B14F-4D97-AF65-F5344CB8AC3E}">
        <p14:creationId xmlns:p14="http://schemas.microsoft.com/office/powerpoint/2010/main" val="1512863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12"/>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0"/>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10"/>
                                        </p:tgtEl>
                                      </p:cBhvr>
                                    </p:cmd>
                                  </p:childTnLst>
                                </p:cTn>
                              </p:par>
                            </p:childTnLst>
                          </p:cTn>
                        </p:par>
                      </p:childTnLst>
                    </p:cTn>
                  </p:par>
                </p:childTnLst>
              </p:cTn>
              <p:nextCondLst>
                <p:cond evt="onClick" delay="0">
                  <p:tgtEl>
                    <p:spTgt spid="10"/>
                  </p:tgtEl>
                </p:cond>
              </p:nextCondLst>
            </p:seq>
            <p:video>
              <p:cMediaNode vol="80000">
                <p:cTn id="24" fill="hold" display="0">
                  <p:stCondLst>
                    <p:cond delay="indefinite"/>
                  </p:stCondLst>
                </p:cTn>
                <p:tgtEl>
                  <p:spTgt spid="10"/>
                </p:tgtEl>
              </p:cMediaNode>
            </p:video>
            <p:seq concurrent="1" nextAc="seek">
              <p:cTn id="25" restart="whenNotActive" fill="hold" evtFilter="cancelBubble" nodeType="interactiveSeq">
                <p:stCondLst>
                  <p:cond evt="onClick" delay="0">
                    <p:tgtEl>
                      <p:spTgt spid="11"/>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11"/>
                                        </p:tgtEl>
                                      </p:cBhvr>
                                    </p:cmd>
                                  </p:childTnLst>
                                </p:cTn>
                              </p:par>
                            </p:childTnLst>
                          </p:cTn>
                        </p:par>
                      </p:childTnLst>
                    </p:cTn>
                  </p:par>
                </p:childTnLst>
              </p:cTn>
              <p:nextCondLst>
                <p:cond evt="onClick" delay="0">
                  <p:tgtEl>
                    <p:spTgt spid="11"/>
                  </p:tgtEl>
                </p:cond>
              </p:nextCondLst>
            </p:seq>
            <p:video>
              <p:cMediaNode vol="80000">
                <p:cTn id="30" fill="hold" display="0">
                  <p:stCondLst>
                    <p:cond delay="indefinite"/>
                  </p:stCondLst>
                </p:cTn>
                <p:tgtEl>
                  <p:spTgt spid="11"/>
                </p:tgtEl>
              </p:cMediaNode>
            </p:video>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12"/>
                                        </p:tgtEl>
                                      </p:cBhvr>
                                    </p:cmd>
                                  </p:childTnLst>
                                </p:cTn>
                              </p:par>
                            </p:childTnLst>
                          </p:cTn>
                        </p:par>
                      </p:childTnLst>
                    </p:cTn>
                  </p:par>
                </p:childTnLst>
              </p:cTn>
              <p:nextCondLst>
                <p:cond evt="onClick" delay="0">
                  <p:tgtEl>
                    <p:spTgt spid="12"/>
                  </p:tgtEl>
                </p:cond>
              </p:nextCondLst>
            </p:seq>
            <p:video>
              <p:cMediaNode vol="80000">
                <p:cTn id="36" fill="hold" display="0">
                  <p:stCondLst>
                    <p:cond delay="indefinite"/>
                  </p:stCondLst>
                </p:cTn>
                <p:tgtEl>
                  <p:spTgt spid="12"/>
                </p:tgtEl>
              </p:cMediaNode>
            </p:video>
            <p:seq concurrent="1" nextAc="seek">
              <p:cTn id="37" restart="whenNotActive" fill="hold" evtFilter="cancelBubble" nodeType="interactiveSeq">
                <p:stCondLst>
                  <p:cond evt="onClick" delay="0">
                    <p:tgtEl>
                      <p:spTgt spid="13"/>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13"/>
                                        </p:tgtEl>
                                      </p:cBhvr>
                                    </p:cmd>
                                  </p:childTnLst>
                                </p:cTn>
                              </p:par>
                            </p:childTnLst>
                          </p:cTn>
                        </p:par>
                      </p:childTnLst>
                    </p:cTn>
                  </p:par>
                </p:childTnLst>
              </p:cTn>
              <p:nextCondLst>
                <p:cond evt="onClick" delay="0">
                  <p:tgtEl>
                    <p:spTgt spid="13"/>
                  </p:tgtEl>
                </p:cond>
              </p:nextCondLst>
            </p:seq>
            <p:video>
              <p:cMediaNode vol="80000">
                <p:cTn id="42" fill="hold" display="0">
                  <p:stCondLst>
                    <p:cond delay="indefinite"/>
                  </p:stCondLst>
                </p:cTn>
                <p:tgtEl>
                  <p:spTgt spid="1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オンライン メディア 1" title="アゲハチョウの幼虫の口">
            <a:hlinkClick r:id="" action="ppaction://media"/>
            <a:extLst>
              <a:ext uri="{FF2B5EF4-FFF2-40B4-BE49-F238E27FC236}">
                <a16:creationId xmlns:a16="http://schemas.microsoft.com/office/drawing/2014/main" id="{9C06B77E-EC2F-4882-AE39-747ABB0330E9}"/>
              </a:ext>
            </a:extLst>
          </p:cNvPr>
          <p:cNvPicPr>
            <a:picLocks noGrp="1" noRot="1" noChangeAspect="1"/>
          </p:cNvPicPr>
          <p:nvPr>
            <p:ph type="media" sz="quarter" idx="17"/>
            <a:videoFile r:link="rId1"/>
          </p:nvPr>
        </p:nvPicPr>
        <p:blipFill>
          <a:blip r:embed="rId6"/>
          <a:stretch>
            <a:fillRect/>
          </a:stretch>
        </p:blipFill>
        <p:spPr>
          <a:xfrm>
            <a:off x="153194" y="142081"/>
            <a:ext cx="4064000" cy="2286000"/>
          </a:xfrm>
          <a:prstGeom prst="rect">
            <a:avLst/>
          </a:prstGeom>
        </p:spPr>
      </p:pic>
      <p:pic>
        <p:nvPicPr>
          <p:cNvPr id="11" name="オンライン メディア 2" title="アゲハ幼虫の足の動き">
            <a:hlinkClick r:id="" action="ppaction://media"/>
            <a:extLst>
              <a:ext uri="{FF2B5EF4-FFF2-40B4-BE49-F238E27FC236}">
                <a16:creationId xmlns:a16="http://schemas.microsoft.com/office/drawing/2014/main" id="{81A08504-5127-447D-99BA-1A726F824E80}"/>
              </a:ext>
            </a:extLst>
          </p:cNvPr>
          <p:cNvPicPr>
            <a:picLocks noGrp="1" noRot="1" noChangeAspect="1"/>
          </p:cNvPicPr>
          <p:nvPr>
            <p:ph type="media" sz="quarter" idx="18"/>
            <a:videoFile r:link="rId2"/>
          </p:nvPr>
        </p:nvPicPr>
        <p:blipFill>
          <a:blip r:embed="rId7"/>
          <a:stretch>
            <a:fillRect/>
          </a:stretch>
        </p:blipFill>
        <p:spPr>
          <a:xfrm>
            <a:off x="4947444" y="142081"/>
            <a:ext cx="4064000" cy="2286000"/>
          </a:xfrm>
          <a:prstGeom prst="rect">
            <a:avLst/>
          </a:prstGeom>
        </p:spPr>
      </p:pic>
      <p:pic>
        <p:nvPicPr>
          <p:cNvPr id="12" name="オンライン メディア 3" title="アゲハ幼虫の頭振り行動">
            <a:hlinkClick r:id="" action="ppaction://media"/>
            <a:extLst>
              <a:ext uri="{FF2B5EF4-FFF2-40B4-BE49-F238E27FC236}">
                <a16:creationId xmlns:a16="http://schemas.microsoft.com/office/drawing/2014/main" id="{CC1E4068-4A67-4C27-9EFB-4593ABFA420F}"/>
              </a:ext>
            </a:extLst>
          </p:cNvPr>
          <p:cNvPicPr>
            <a:picLocks noGrp="1" noRot="1" noChangeAspect="1"/>
          </p:cNvPicPr>
          <p:nvPr>
            <p:ph type="media" sz="quarter" idx="19"/>
            <a:videoFile r:link="rId3"/>
          </p:nvPr>
        </p:nvPicPr>
        <p:blipFill>
          <a:blip r:embed="rId8"/>
          <a:stretch>
            <a:fillRect/>
          </a:stretch>
        </p:blipFill>
        <p:spPr>
          <a:xfrm>
            <a:off x="153194" y="3572669"/>
            <a:ext cx="4064000" cy="2286000"/>
          </a:xfrm>
          <a:prstGeom prst="rect">
            <a:avLst/>
          </a:prstGeom>
        </p:spPr>
      </p:pic>
      <p:pic>
        <p:nvPicPr>
          <p:cNvPr id="14" name="オンライン メディア 4" title="アゲハチョウの幼虫の心ぞうの動き">
            <a:hlinkClick r:id="" action="ppaction://media"/>
            <a:extLst>
              <a:ext uri="{FF2B5EF4-FFF2-40B4-BE49-F238E27FC236}">
                <a16:creationId xmlns:a16="http://schemas.microsoft.com/office/drawing/2014/main" id="{FE0623C7-BEB8-466F-8F93-EE0E72AD081D}"/>
              </a:ext>
            </a:extLst>
          </p:cNvPr>
          <p:cNvPicPr>
            <a:picLocks noGrp="1" noRot="1" noChangeAspect="1"/>
          </p:cNvPicPr>
          <p:nvPr>
            <p:ph type="media" sz="quarter" idx="20"/>
            <a:videoFile r:link="rId4"/>
          </p:nvPr>
        </p:nvPicPr>
        <p:blipFill>
          <a:blip r:embed="rId9"/>
          <a:stretch>
            <a:fillRect/>
          </a:stretch>
        </p:blipFill>
        <p:spPr>
          <a:xfrm>
            <a:off x="4947444" y="3572669"/>
            <a:ext cx="4064000" cy="2286000"/>
          </a:xfrm>
          <a:prstGeom prst="rect">
            <a:avLst/>
          </a:prstGeom>
        </p:spPr>
      </p:pic>
      <p:sp>
        <p:nvSpPr>
          <p:cNvPr id="15" name="テキスト プレースホルダー 14">
            <a:extLst>
              <a:ext uri="{FF2B5EF4-FFF2-40B4-BE49-F238E27FC236}">
                <a16:creationId xmlns:a16="http://schemas.microsoft.com/office/drawing/2014/main" id="{B6B65F53-F05C-4DB9-BD74-448636EF926A}"/>
              </a:ext>
            </a:extLst>
          </p:cNvPr>
          <p:cNvSpPr txBox="1">
            <a:spLocks noGrp="1"/>
          </p:cNvSpPr>
          <p:nvPr>
            <p:ph type="body" sz="quarter" idx="21"/>
          </p:nvPr>
        </p:nvSpPr>
        <p:spPr>
          <a:xfrm>
            <a:off x="85725" y="2576513"/>
            <a:ext cx="4198938" cy="719137"/>
          </a:xfrm>
          <a:prstGeom prst="rect">
            <a:avLst/>
          </a:prstGeom>
          <a:noFill/>
        </p:spPr>
        <p:txBody>
          <a:bodyPr wrap="square">
            <a:spAutoFit/>
          </a:bodyPr>
          <a:lstStyle/>
          <a:p>
            <a:r>
              <a:rPr lang="ja-JP" altLang="en-US" sz="1200" b="1" dirty="0"/>
              <a:t>アゲハチョウの幼虫の口 </a:t>
            </a:r>
          </a:p>
          <a:p>
            <a:r>
              <a:rPr lang="ja-JP" altLang="en-US" sz="1200" dirty="0"/>
              <a:t>チョウの幼虫は、どんな口で、どのように葉を食べるのでしょうか。ハイスピード撮影で観察しました。</a:t>
            </a:r>
          </a:p>
        </p:txBody>
      </p:sp>
      <p:sp>
        <p:nvSpPr>
          <p:cNvPr id="16" name="テキスト プレースホルダー 15">
            <a:extLst>
              <a:ext uri="{FF2B5EF4-FFF2-40B4-BE49-F238E27FC236}">
                <a16:creationId xmlns:a16="http://schemas.microsoft.com/office/drawing/2014/main" id="{BF22A2F3-9423-4E3B-BB8E-9FC691912513}"/>
              </a:ext>
            </a:extLst>
          </p:cNvPr>
          <p:cNvSpPr txBox="1">
            <a:spLocks noGrp="1"/>
          </p:cNvSpPr>
          <p:nvPr>
            <p:ph type="body" sz="quarter" idx="22"/>
          </p:nvPr>
        </p:nvSpPr>
        <p:spPr>
          <a:xfrm>
            <a:off x="4879975" y="2576513"/>
            <a:ext cx="4198938" cy="719137"/>
          </a:xfrm>
          <a:prstGeom prst="rect">
            <a:avLst/>
          </a:prstGeom>
          <a:noFill/>
        </p:spPr>
        <p:txBody>
          <a:bodyPr wrap="square">
            <a:spAutoFit/>
          </a:bodyPr>
          <a:lstStyle/>
          <a:p>
            <a:r>
              <a:rPr lang="ja-JP" altLang="en-US" sz="1200" b="1" dirty="0"/>
              <a:t>アゲハチョウの幼虫の足の動き</a:t>
            </a:r>
          </a:p>
          <a:p>
            <a:r>
              <a:rPr lang="ja-JP" altLang="en-US" sz="1200" dirty="0"/>
              <a:t>チョウの幼虫は</a:t>
            </a:r>
            <a:r>
              <a:rPr lang="en-US" altLang="ja-JP" sz="1200" dirty="0"/>
              <a:t>6</a:t>
            </a:r>
            <a:r>
              <a:rPr lang="ja-JP" altLang="en-US" sz="1200" dirty="0"/>
              <a:t>本の足に加えて、吸ばんのような足を持っています。側面から「腹脚」と「尾脚」の動きを観察しました。</a:t>
            </a:r>
          </a:p>
        </p:txBody>
      </p:sp>
      <p:sp>
        <p:nvSpPr>
          <p:cNvPr id="17" name="テキスト プレースホルダー 16">
            <a:extLst>
              <a:ext uri="{FF2B5EF4-FFF2-40B4-BE49-F238E27FC236}">
                <a16:creationId xmlns:a16="http://schemas.microsoft.com/office/drawing/2014/main" id="{F752C58C-069C-49CA-897B-5949A4A29C78}"/>
              </a:ext>
            </a:extLst>
          </p:cNvPr>
          <p:cNvSpPr txBox="1">
            <a:spLocks noGrp="1"/>
          </p:cNvSpPr>
          <p:nvPr>
            <p:ph type="body" sz="quarter" idx="23"/>
          </p:nvPr>
        </p:nvSpPr>
        <p:spPr>
          <a:xfrm>
            <a:off x="85725" y="5995988"/>
            <a:ext cx="4198938" cy="720725"/>
          </a:xfrm>
          <a:prstGeom prst="rect">
            <a:avLst/>
          </a:prstGeom>
          <a:noFill/>
        </p:spPr>
        <p:txBody>
          <a:bodyPr wrap="square">
            <a:spAutoFit/>
          </a:bodyPr>
          <a:lstStyle/>
          <a:p>
            <a:r>
              <a:rPr lang="ja-JP" altLang="en-US" sz="1200" b="1" dirty="0"/>
              <a:t>アゲハチョウ幼虫の頭振り行動</a:t>
            </a:r>
          </a:p>
          <a:p>
            <a:r>
              <a:rPr lang="ja-JP" altLang="en-US" sz="1200" dirty="0"/>
              <a:t>アゲハチョウの幼虫は、頭を振りながら歩くことが多いです。何をしているのか、ハイスピード動画で観察しました。</a:t>
            </a:r>
          </a:p>
        </p:txBody>
      </p:sp>
      <p:sp>
        <p:nvSpPr>
          <p:cNvPr id="18" name="テキスト プレースホルダー 17">
            <a:extLst>
              <a:ext uri="{FF2B5EF4-FFF2-40B4-BE49-F238E27FC236}">
                <a16:creationId xmlns:a16="http://schemas.microsoft.com/office/drawing/2014/main" id="{C1EC977E-3E85-4445-AD72-8DAC0EF69411}"/>
              </a:ext>
            </a:extLst>
          </p:cNvPr>
          <p:cNvSpPr txBox="1">
            <a:spLocks noGrp="1"/>
          </p:cNvSpPr>
          <p:nvPr>
            <p:ph type="body" sz="quarter" idx="24"/>
          </p:nvPr>
        </p:nvSpPr>
        <p:spPr>
          <a:xfrm>
            <a:off x="4879975" y="5995988"/>
            <a:ext cx="4198938" cy="720725"/>
          </a:xfrm>
          <a:prstGeom prst="rect">
            <a:avLst/>
          </a:prstGeom>
          <a:noFill/>
        </p:spPr>
        <p:txBody>
          <a:bodyPr wrap="square">
            <a:spAutoFit/>
          </a:bodyPr>
          <a:lstStyle/>
          <a:p>
            <a:r>
              <a:rPr lang="ja-JP" altLang="en-US" sz="1200" b="1" dirty="0"/>
              <a:t>アゲハチョウの心ぞうの動き</a:t>
            </a:r>
          </a:p>
          <a:p>
            <a:r>
              <a:rPr lang="ja-JP" altLang="en-US" sz="1200" dirty="0"/>
              <a:t>ナミアゲハ（アゲハチョウ）幼虫の「心ぞう」の動きを観察します。 昆虫の心ぞうは背中にあって、とても細長い形をしています。</a:t>
            </a:r>
          </a:p>
        </p:txBody>
      </p:sp>
    </p:spTree>
    <p:extLst>
      <p:ext uri="{BB962C8B-B14F-4D97-AF65-F5344CB8AC3E}">
        <p14:creationId xmlns:p14="http://schemas.microsoft.com/office/powerpoint/2010/main" val="305786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12"/>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0"/>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10"/>
                                        </p:tgtEl>
                                      </p:cBhvr>
                                    </p:cmd>
                                  </p:childTnLst>
                                </p:cTn>
                              </p:par>
                            </p:childTnLst>
                          </p:cTn>
                        </p:par>
                      </p:childTnLst>
                    </p:cTn>
                  </p:par>
                </p:childTnLst>
              </p:cTn>
              <p:nextCondLst>
                <p:cond evt="onClick" delay="0">
                  <p:tgtEl>
                    <p:spTgt spid="10"/>
                  </p:tgtEl>
                </p:cond>
              </p:nextCondLst>
            </p:seq>
            <p:video>
              <p:cMediaNode vol="80000">
                <p:cTn id="24" fill="hold" display="0">
                  <p:stCondLst>
                    <p:cond delay="indefinite"/>
                  </p:stCondLst>
                </p:cTn>
                <p:tgtEl>
                  <p:spTgt spid="10"/>
                </p:tgtEl>
              </p:cMediaNode>
            </p:video>
            <p:seq concurrent="1" nextAc="seek">
              <p:cTn id="25" restart="whenNotActive" fill="hold" evtFilter="cancelBubble" nodeType="interactiveSeq">
                <p:stCondLst>
                  <p:cond evt="onClick" delay="0">
                    <p:tgtEl>
                      <p:spTgt spid="11"/>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11"/>
                                        </p:tgtEl>
                                      </p:cBhvr>
                                    </p:cmd>
                                  </p:childTnLst>
                                </p:cTn>
                              </p:par>
                            </p:childTnLst>
                          </p:cTn>
                        </p:par>
                      </p:childTnLst>
                    </p:cTn>
                  </p:par>
                </p:childTnLst>
              </p:cTn>
              <p:nextCondLst>
                <p:cond evt="onClick" delay="0">
                  <p:tgtEl>
                    <p:spTgt spid="11"/>
                  </p:tgtEl>
                </p:cond>
              </p:nextCondLst>
            </p:seq>
            <p:video>
              <p:cMediaNode vol="80000">
                <p:cTn id="30" fill="hold" display="0">
                  <p:stCondLst>
                    <p:cond delay="indefinite"/>
                  </p:stCondLst>
                </p:cTn>
                <p:tgtEl>
                  <p:spTgt spid="11"/>
                </p:tgtEl>
              </p:cMediaNode>
            </p:video>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12"/>
                                        </p:tgtEl>
                                      </p:cBhvr>
                                    </p:cmd>
                                  </p:childTnLst>
                                </p:cTn>
                              </p:par>
                            </p:childTnLst>
                          </p:cTn>
                        </p:par>
                      </p:childTnLst>
                    </p:cTn>
                  </p:par>
                </p:childTnLst>
              </p:cTn>
              <p:nextCondLst>
                <p:cond evt="onClick" delay="0">
                  <p:tgtEl>
                    <p:spTgt spid="12"/>
                  </p:tgtEl>
                </p:cond>
              </p:nextCondLst>
            </p:seq>
            <p:video>
              <p:cMediaNode vol="80000">
                <p:cTn id="36" fill="hold" display="0">
                  <p:stCondLst>
                    <p:cond delay="indefinite"/>
                  </p:stCondLst>
                </p:cTn>
                <p:tgtEl>
                  <p:spTgt spid="12"/>
                </p:tgtEl>
              </p:cMediaNode>
            </p:video>
            <p:seq concurrent="1" nextAc="seek">
              <p:cTn id="37" restart="whenNotActive" fill="hold" evtFilter="cancelBubble" nodeType="interactiveSeq">
                <p:stCondLst>
                  <p:cond evt="onClick" delay="0">
                    <p:tgtEl>
                      <p:spTgt spid="14"/>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14"/>
                                        </p:tgtEl>
                                      </p:cBhvr>
                                    </p:cmd>
                                  </p:childTnLst>
                                </p:cTn>
                              </p:par>
                            </p:childTnLst>
                          </p:cTn>
                        </p:par>
                      </p:childTnLst>
                    </p:cTn>
                  </p:par>
                </p:childTnLst>
              </p:cTn>
              <p:nextCondLst>
                <p:cond evt="onClick" delay="0">
                  <p:tgtEl>
                    <p:spTgt spid="14"/>
                  </p:tgtEl>
                </p:cond>
              </p:nextCondLst>
            </p:seq>
            <p:video>
              <p:cMediaNode vol="80000">
                <p:cTn id="42" fill="hold" display="0">
                  <p:stCondLst>
                    <p:cond delay="indefinite"/>
                  </p:stCondLst>
                </p:cTn>
                <p:tgtEl>
                  <p:spTgt spid="1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オンライン メディア 1" title="アゲハチョウとフン">
            <a:hlinkClick r:id="" action="ppaction://media"/>
            <a:extLst>
              <a:ext uri="{FF2B5EF4-FFF2-40B4-BE49-F238E27FC236}">
                <a16:creationId xmlns:a16="http://schemas.microsoft.com/office/drawing/2014/main" id="{1276F631-D5C7-4CE2-8EF3-8E865F918B3F}"/>
              </a:ext>
            </a:extLst>
          </p:cNvPr>
          <p:cNvPicPr>
            <a:picLocks noGrp="1" noRot="1" noChangeAspect="1"/>
          </p:cNvPicPr>
          <p:nvPr>
            <p:ph type="media" sz="quarter" idx="17"/>
            <a:videoFile r:link="rId1"/>
          </p:nvPr>
        </p:nvPicPr>
        <p:blipFill>
          <a:blip r:embed="rId6"/>
          <a:stretch>
            <a:fillRect/>
          </a:stretch>
        </p:blipFill>
        <p:spPr>
          <a:xfrm>
            <a:off x="153194" y="142081"/>
            <a:ext cx="4064000" cy="2286000"/>
          </a:xfrm>
          <a:prstGeom prst="rect">
            <a:avLst/>
          </a:prstGeom>
        </p:spPr>
      </p:pic>
      <p:pic>
        <p:nvPicPr>
          <p:cNvPr id="11" name="オンライン メディア 2" title="アゲハチョウの蛹化">
            <a:hlinkClick r:id="" action="ppaction://media"/>
            <a:extLst>
              <a:ext uri="{FF2B5EF4-FFF2-40B4-BE49-F238E27FC236}">
                <a16:creationId xmlns:a16="http://schemas.microsoft.com/office/drawing/2014/main" id="{7FD26A75-DB87-4176-8CAD-E33FEBB27833}"/>
              </a:ext>
            </a:extLst>
          </p:cNvPr>
          <p:cNvPicPr>
            <a:picLocks noGrp="1" noRot="1" noChangeAspect="1"/>
          </p:cNvPicPr>
          <p:nvPr>
            <p:ph type="media" sz="quarter" idx="18"/>
            <a:videoFile r:link="rId2"/>
          </p:nvPr>
        </p:nvPicPr>
        <p:blipFill>
          <a:blip r:embed="rId7"/>
          <a:stretch>
            <a:fillRect/>
          </a:stretch>
        </p:blipFill>
        <p:spPr>
          <a:xfrm>
            <a:off x="4947444" y="142081"/>
            <a:ext cx="4064000" cy="2286000"/>
          </a:xfrm>
          <a:prstGeom prst="rect">
            <a:avLst/>
          </a:prstGeom>
        </p:spPr>
      </p:pic>
      <p:pic>
        <p:nvPicPr>
          <p:cNvPr id="12" name="オンライン メディア 3" title="アゲハチョウの羽化">
            <a:hlinkClick r:id="" action="ppaction://media"/>
            <a:extLst>
              <a:ext uri="{FF2B5EF4-FFF2-40B4-BE49-F238E27FC236}">
                <a16:creationId xmlns:a16="http://schemas.microsoft.com/office/drawing/2014/main" id="{99488B01-E9B6-4D69-A0F4-43D7B8B42618}"/>
              </a:ext>
            </a:extLst>
          </p:cNvPr>
          <p:cNvPicPr>
            <a:picLocks noGrp="1" noRot="1" noChangeAspect="1"/>
          </p:cNvPicPr>
          <p:nvPr>
            <p:ph type="media" sz="quarter" idx="19"/>
            <a:videoFile r:link="rId3"/>
          </p:nvPr>
        </p:nvPicPr>
        <p:blipFill>
          <a:blip r:embed="rId8"/>
          <a:stretch>
            <a:fillRect/>
          </a:stretch>
        </p:blipFill>
        <p:spPr>
          <a:xfrm>
            <a:off x="153194" y="3572669"/>
            <a:ext cx="4064000" cy="2286000"/>
          </a:xfrm>
          <a:prstGeom prst="rect">
            <a:avLst/>
          </a:prstGeom>
        </p:spPr>
      </p:pic>
      <p:pic>
        <p:nvPicPr>
          <p:cNvPr id="13" name="オンライン メディア 4" title="アゲハチョウのえさやり">
            <a:hlinkClick r:id="" action="ppaction://media"/>
            <a:extLst>
              <a:ext uri="{FF2B5EF4-FFF2-40B4-BE49-F238E27FC236}">
                <a16:creationId xmlns:a16="http://schemas.microsoft.com/office/drawing/2014/main" id="{F4304437-64A6-4115-86C5-B4C4E033FFD0}"/>
              </a:ext>
            </a:extLst>
          </p:cNvPr>
          <p:cNvPicPr>
            <a:picLocks noGrp="1" noRot="1" noChangeAspect="1"/>
          </p:cNvPicPr>
          <p:nvPr>
            <p:ph type="media" sz="quarter" idx="20"/>
            <a:videoFile r:link="rId4"/>
          </p:nvPr>
        </p:nvPicPr>
        <p:blipFill>
          <a:blip r:embed="rId9"/>
          <a:stretch>
            <a:fillRect/>
          </a:stretch>
        </p:blipFill>
        <p:spPr>
          <a:xfrm>
            <a:off x="4947444" y="3572669"/>
            <a:ext cx="4064000" cy="2286000"/>
          </a:xfrm>
          <a:prstGeom prst="rect">
            <a:avLst/>
          </a:prstGeom>
        </p:spPr>
      </p:pic>
      <p:sp>
        <p:nvSpPr>
          <p:cNvPr id="14" name="テキスト プレースホルダー 13">
            <a:extLst>
              <a:ext uri="{FF2B5EF4-FFF2-40B4-BE49-F238E27FC236}">
                <a16:creationId xmlns:a16="http://schemas.microsoft.com/office/drawing/2014/main" id="{BC28B9EB-F833-44F2-B744-20EF8A491664}"/>
              </a:ext>
            </a:extLst>
          </p:cNvPr>
          <p:cNvSpPr txBox="1">
            <a:spLocks noGrp="1"/>
          </p:cNvSpPr>
          <p:nvPr>
            <p:ph type="body" sz="quarter" idx="21"/>
          </p:nvPr>
        </p:nvSpPr>
        <p:spPr>
          <a:xfrm>
            <a:off x="85725" y="2576513"/>
            <a:ext cx="4198938" cy="719137"/>
          </a:xfrm>
          <a:prstGeom prst="rect">
            <a:avLst/>
          </a:prstGeom>
          <a:noFill/>
        </p:spPr>
        <p:txBody>
          <a:bodyPr wrap="square">
            <a:spAutoFit/>
          </a:bodyPr>
          <a:lstStyle/>
          <a:p>
            <a:r>
              <a:rPr lang="ja-JP" altLang="en-US" sz="1200" b="1" dirty="0"/>
              <a:t>アゲハチョウとフン</a:t>
            </a:r>
          </a:p>
          <a:p>
            <a:r>
              <a:rPr lang="ja-JP" altLang="en-US" sz="1200" dirty="0"/>
              <a:t>研究室ではアゲハチョウの幼虫を飼育して観察しています。終れい幼虫の排せつの様子を観察しました。 排せつ後の行動にも注目です。</a:t>
            </a:r>
          </a:p>
        </p:txBody>
      </p:sp>
      <p:sp>
        <p:nvSpPr>
          <p:cNvPr id="15" name="テキスト プレースホルダー 14">
            <a:extLst>
              <a:ext uri="{FF2B5EF4-FFF2-40B4-BE49-F238E27FC236}">
                <a16:creationId xmlns:a16="http://schemas.microsoft.com/office/drawing/2014/main" id="{D087DDBF-F69F-422D-A390-86807E1BFFD8}"/>
              </a:ext>
            </a:extLst>
          </p:cNvPr>
          <p:cNvSpPr txBox="1">
            <a:spLocks noGrp="1"/>
          </p:cNvSpPr>
          <p:nvPr>
            <p:ph type="body" sz="quarter" idx="22"/>
          </p:nvPr>
        </p:nvSpPr>
        <p:spPr>
          <a:xfrm>
            <a:off x="4879975" y="2576513"/>
            <a:ext cx="4198938" cy="719137"/>
          </a:xfrm>
          <a:prstGeom prst="rect">
            <a:avLst/>
          </a:prstGeom>
          <a:noFill/>
        </p:spPr>
        <p:txBody>
          <a:bodyPr wrap="square">
            <a:spAutoFit/>
          </a:bodyPr>
          <a:lstStyle/>
          <a:p>
            <a:r>
              <a:rPr lang="ja-JP" altLang="en-US" sz="1200" b="1" dirty="0"/>
              <a:t>アゲハチョウの蛹化</a:t>
            </a:r>
          </a:p>
          <a:p>
            <a:r>
              <a:rPr lang="ja-JP" altLang="en-US" sz="1200" dirty="0"/>
              <a:t>羽化する前に前蛹という特別な状態になります。「前蛹」が蛹になるまでを、 タイムラプス動画で観察しました。</a:t>
            </a:r>
          </a:p>
        </p:txBody>
      </p:sp>
      <p:sp>
        <p:nvSpPr>
          <p:cNvPr id="16" name="テキスト プレースホルダー 15">
            <a:extLst>
              <a:ext uri="{FF2B5EF4-FFF2-40B4-BE49-F238E27FC236}">
                <a16:creationId xmlns:a16="http://schemas.microsoft.com/office/drawing/2014/main" id="{245DCCB3-B614-4857-AC2B-0742F4B64416}"/>
              </a:ext>
            </a:extLst>
          </p:cNvPr>
          <p:cNvSpPr txBox="1">
            <a:spLocks noGrp="1"/>
          </p:cNvSpPr>
          <p:nvPr>
            <p:ph type="body" sz="quarter" idx="23"/>
          </p:nvPr>
        </p:nvSpPr>
        <p:spPr>
          <a:xfrm>
            <a:off x="85725" y="5995988"/>
            <a:ext cx="4198938" cy="720725"/>
          </a:xfrm>
          <a:prstGeom prst="rect">
            <a:avLst/>
          </a:prstGeom>
          <a:noFill/>
        </p:spPr>
        <p:txBody>
          <a:bodyPr wrap="square">
            <a:spAutoFit/>
          </a:bodyPr>
          <a:lstStyle/>
          <a:p>
            <a:r>
              <a:rPr lang="ja-JP" altLang="en-US" sz="1200" b="1" dirty="0"/>
              <a:t>アゲハチョウの羽化</a:t>
            </a:r>
          </a:p>
          <a:p>
            <a:r>
              <a:rPr lang="ja-JP" altLang="en-US" sz="1200" dirty="0"/>
              <a:t>アゲハチョウが羽化する様子を、タイムラプス撮影して観察しました。 羽化前の蛹の動きや色の変化にも注目です。</a:t>
            </a:r>
          </a:p>
        </p:txBody>
      </p:sp>
      <p:sp>
        <p:nvSpPr>
          <p:cNvPr id="17" name="テキスト プレースホルダー 16">
            <a:extLst>
              <a:ext uri="{FF2B5EF4-FFF2-40B4-BE49-F238E27FC236}">
                <a16:creationId xmlns:a16="http://schemas.microsoft.com/office/drawing/2014/main" id="{0B340919-6E03-43E7-8818-CCF22B994BB9}"/>
              </a:ext>
            </a:extLst>
          </p:cNvPr>
          <p:cNvSpPr txBox="1">
            <a:spLocks noGrp="1"/>
          </p:cNvSpPr>
          <p:nvPr>
            <p:ph type="body" sz="quarter" idx="24"/>
          </p:nvPr>
        </p:nvSpPr>
        <p:spPr>
          <a:xfrm>
            <a:off x="4879975" y="5995988"/>
            <a:ext cx="4198938" cy="720725"/>
          </a:xfrm>
          <a:prstGeom prst="rect">
            <a:avLst/>
          </a:prstGeom>
          <a:noFill/>
        </p:spPr>
        <p:txBody>
          <a:bodyPr wrap="square">
            <a:spAutoFit/>
          </a:bodyPr>
          <a:lstStyle/>
          <a:p>
            <a:r>
              <a:rPr lang="ja-JP" altLang="en-US" sz="1200" b="1" dirty="0"/>
              <a:t>アゲハチョウ成虫への給餌</a:t>
            </a:r>
          </a:p>
          <a:p>
            <a:r>
              <a:rPr lang="ja-JP" altLang="en-US" sz="1200" dirty="0"/>
              <a:t>チョウの成虫は花の蜜を飲んで、活動のエネルギーを得ます。羽化させたアゲハチョウに、砂糖水をあげて観察しましょう。</a:t>
            </a:r>
          </a:p>
        </p:txBody>
      </p:sp>
    </p:spTree>
    <p:extLst>
      <p:ext uri="{BB962C8B-B14F-4D97-AF65-F5344CB8AC3E}">
        <p14:creationId xmlns:p14="http://schemas.microsoft.com/office/powerpoint/2010/main" val="2676206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12"/>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0"/>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10"/>
                                        </p:tgtEl>
                                      </p:cBhvr>
                                    </p:cmd>
                                  </p:childTnLst>
                                </p:cTn>
                              </p:par>
                            </p:childTnLst>
                          </p:cTn>
                        </p:par>
                      </p:childTnLst>
                    </p:cTn>
                  </p:par>
                </p:childTnLst>
              </p:cTn>
              <p:nextCondLst>
                <p:cond evt="onClick" delay="0">
                  <p:tgtEl>
                    <p:spTgt spid="10"/>
                  </p:tgtEl>
                </p:cond>
              </p:nextCondLst>
            </p:seq>
            <p:video>
              <p:cMediaNode vol="80000">
                <p:cTn id="24" fill="hold" display="0">
                  <p:stCondLst>
                    <p:cond delay="indefinite"/>
                  </p:stCondLst>
                </p:cTn>
                <p:tgtEl>
                  <p:spTgt spid="10"/>
                </p:tgtEl>
              </p:cMediaNode>
            </p:video>
            <p:seq concurrent="1" nextAc="seek">
              <p:cTn id="25" restart="whenNotActive" fill="hold" evtFilter="cancelBubble" nodeType="interactiveSeq">
                <p:stCondLst>
                  <p:cond evt="onClick" delay="0">
                    <p:tgtEl>
                      <p:spTgt spid="11"/>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11"/>
                                        </p:tgtEl>
                                      </p:cBhvr>
                                    </p:cmd>
                                  </p:childTnLst>
                                </p:cTn>
                              </p:par>
                            </p:childTnLst>
                          </p:cTn>
                        </p:par>
                      </p:childTnLst>
                    </p:cTn>
                  </p:par>
                </p:childTnLst>
              </p:cTn>
              <p:nextCondLst>
                <p:cond evt="onClick" delay="0">
                  <p:tgtEl>
                    <p:spTgt spid="11"/>
                  </p:tgtEl>
                </p:cond>
              </p:nextCondLst>
            </p:seq>
            <p:video>
              <p:cMediaNode vol="80000">
                <p:cTn id="30" fill="hold" display="0">
                  <p:stCondLst>
                    <p:cond delay="indefinite"/>
                  </p:stCondLst>
                </p:cTn>
                <p:tgtEl>
                  <p:spTgt spid="11"/>
                </p:tgtEl>
              </p:cMediaNode>
            </p:video>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12"/>
                                        </p:tgtEl>
                                      </p:cBhvr>
                                    </p:cmd>
                                  </p:childTnLst>
                                </p:cTn>
                              </p:par>
                            </p:childTnLst>
                          </p:cTn>
                        </p:par>
                      </p:childTnLst>
                    </p:cTn>
                  </p:par>
                </p:childTnLst>
              </p:cTn>
              <p:nextCondLst>
                <p:cond evt="onClick" delay="0">
                  <p:tgtEl>
                    <p:spTgt spid="12"/>
                  </p:tgtEl>
                </p:cond>
              </p:nextCondLst>
            </p:seq>
            <p:video>
              <p:cMediaNode vol="80000">
                <p:cTn id="36" fill="hold" display="0">
                  <p:stCondLst>
                    <p:cond delay="indefinite"/>
                  </p:stCondLst>
                </p:cTn>
                <p:tgtEl>
                  <p:spTgt spid="12"/>
                </p:tgtEl>
              </p:cMediaNode>
            </p:video>
            <p:seq concurrent="1" nextAc="seek">
              <p:cTn id="37" restart="whenNotActive" fill="hold" evtFilter="cancelBubble" nodeType="interactiveSeq">
                <p:stCondLst>
                  <p:cond evt="onClick" delay="0">
                    <p:tgtEl>
                      <p:spTgt spid="13"/>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13"/>
                                        </p:tgtEl>
                                      </p:cBhvr>
                                    </p:cmd>
                                  </p:childTnLst>
                                </p:cTn>
                              </p:par>
                            </p:childTnLst>
                          </p:cTn>
                        </p:par>
                      </p:childTnLst>
                    </p:cTn>
                  </p:par>
                </p:childTnLst>
              </p:cTn>
              <p:nextCondLst>
                <p:cond evt="onClick" delay="0">
                  <p:tgtEl>
                    <p:spTgt spid="13"/>
                  </p:tgtEl>
                </p:cond>
              </p:nextCondLst>
            </p:seq>
            <p:video>
              <p:cMediaNode vol="80000">
                <p:cTn id="42" fill="hold" display="0">
                  <p:stCondLst>
                    <p:cond delay="indefinite"/>
                  </p:stCondLst>
                </p:cTn>
                <p:tgtEl>
                  <p:spTgt spid="1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7ABF9CA6-5514-4331-80D6-718FC37AA029}"/>
              </a:ext>
            </a:extLst>
          </p:cNvPr>
          <p:cNvSpPr>
            <a:spLocks noGrp="1"/>
          </p:cNvSpPr>
          <p:nvPr>
            <p:ph type="title"/>
          </p:nvPr>
        </p:nvSpPr>
        <p:spPr/>
        <p:txBody>
          <a:bodyPr/>
          <a:lstStyle/>
          <a:p>
            <a:r>
              <a:rPr lang="ja-JP" altLang="en-US" dirty="0"/>
              <a:t>目次</a:t>
            </a:r>
          </a:p>
        </p:txBody>
      </p:sp>
      <p:sp>
        <p:nvSpPr>
          <p:cNvPr id="4" name="コンテンツ プレースホルダー 3">
            <a:extLst>
              <a:ext uri="{FF2B5EF4-FFF2-40B4-BE49-F238E27FC236}">
                <a16:creationId xmlns:a16="http://schemas.microsoft.com/office/drawing/2014/main" id="{3F8B1207-E7A8-430E-B0BE-B3CEF7280942}"/>
              </a:ext>
            </a:extLst>
          </p:cNvPr>
          <p:cNvSpPr>
            <a:spLocks noGrp="1"/>
          </p:cNvSpPr>
          <p:nvPr>
            <p:ph sz="quarter" idx="10"/>
          </p:nvPr>
        </p:nvSpPr>
        <p:spPr>
          <a:xfrm>
            <a:off x="734976" y="1339703"/>
            <a:ext cx="7886700" cy="5316279"/>
          </a:xfrm>
        </p:spPr>
        <p:txBody>
          <a:bodyPr>
            <a:normAutofit/>
          </a:bodyPr>
          <a:lstStyle/>
          <a:p>
            <a:pPr marL="514350" indent="-514350">
              <a:lnSpc>
                <a:spcPct val="100000"/>
              </a:lnSpc>
              <a:spcBef>
                <a:spcPts val="1200"/>
              </a:spcBef>
              <a:buFont typeface="+mj-lt"/>
              <a:buAutoNum type="arabicPeriod"/>
            </a:pPr>
            <a:r>
              <a:rPr lang="ja-JP" altLang="en-US" dirty="0">
                <a:hlinkClick r:id="rId2" action="ppaction://hlinksldjump"/>
              </a:rPr>
              <a:t>ハナバチ類の観察動画</a:t>
            </a:r>
            <a:endParaRPr lang="en-US" altLang="ja-JP" dirty="0"/>
          </a:p>
          <a:p>
            <a:pPr marL="514350" indent="-514350">
              <a:lnSpc>
                <a:spcPct val="100000"/>
              </a:lnSpc>
              <a:spcBef>
                <a:spcPts val="1200"/>
              </a:spcBef>
              <a:buFont typeface="+mj-lt"/>
              <a:buAutoNum type="arabicPeriod"/>
            </a:pPr>
            <a:r>
              <a:rPr lang="ja-JP" altLang="en-US" dirty="0">
                <a:hlinkClick r:id="rId3" action="ppaction://hlinksldjump"/>
              </a:rPr>
              <a:t>アメンボ類の観察動画</a:t>
            </a:r>
            <a:endParaRPr lang="en-US" altLang="ja-JP" dirty="0"/>
          </a:p>
          <a:p>
            <a:pPr marL="514350" indent="-514350">
              <a:lnSpc>
                <a:spcPct val="100000"/>
              </a:lnSpc>
              <a:spcBef>
                <a:spcPts val="1200"/>
              </a:spcBef>
              <a:buFont typeface="+mj-lt"/>
              <a:buAutoNum type="arabicPeriod"/>
            </a:pPr>
            <a:r>
              <a:rPr lang="ja-JP" altLang="en-US" dirty="0">
                <a:hlinkClick r:id="rId4" action="ppaction://hlinksldjump"/>
              </a:rPr>
              <a:t>チョウ・ガ類の観察動画</a:t>
            </a:r>
            <a:endParaRPr lang="en-US" altLang="ja-JP" dirty="0"/>
          </a:p>
          <a:p>
            <a:pPr marL="514350" indent="-514350">
              <a:lnSpc>
                <a:spcPct val="100000"/>
              </a:lnSpc>
              <a:spcBef>
                <a:spcPts val="1200"/>
              </a:spcBef>
              <a:buFont typeface="+mj-lt"/>
              <a:buAutoNum type="arabicPeriod"/>
            </a:pPr>
            <a:r>
              <a:rPr lang="ja-JP" altLang="en-US" b="1" dirty="0">
                <a:hlinkClick r:id="rId5" action="ppaction://hlinksldjump"/>
              </a:rPr>
              <a:t>バッタ類の観察動画</a:t>
            </a:r>
            <a:endParaRPr lang="en-US" altLang="ja-JP" b="1" dirty="0"/>
          </a:p>
          <a:p>
            <a:pPr marL="514350" indent="-514350">
              <a:lnSpc>
                <a:spcPct val="100000"/>
              </a:lnSpc>
              <a:spcBef>
                <a:spcPts val="1200"/>
              </a:spcBef>
              <a:buFont typeface="+mj-lt"/>
              <a:buAutoNum type="arabicPeriod"/>
            </a:pPr>
            <a:r>
              <a:rPr lang="ja-JP" altLang="en-US" dirty="0">
                <a:hlinkClick r:id="rId6" action="ppaction://hlinksldjump"/>
              </a:rPr>
              <a:t>トンボ類の観察動画</a:t>
            </a:r>
            <a:endParaRPr lang="en-US" altLang="ja-JP" dirty="0"/>
          </a:p>
          <a:p>
            <a:pPr marL="514350" indent="-514350">
              <a:lnSpc>
                <a:spcPct val="100000"/>
              </a:lnSpc>
              <a:spcBef>
                <a:spcPts val="1200"/>
              </a:spcBef>
              <a:buFont typeface="+mj-lt"/>
              <a:buAutoNum type="arabicPeriod"/>
            </a:pPr>
            <a:r>
              <a:rPr lang="ja-JP" altLang="en-US" dirty="0">
                <a:hlinkClick r:id="rId7" action="ppaction://hlinksldjump"/>
              </a:rPr>
              <a:t>カマキリ類の観察動画</a:t>
            </a:r>
            <a:endParaRPr lang="en-US" altLang="ja-JP" dirty="0"/>
          </a:p>
          <a:p>
            <a:pPr marL="514350" indent="-514350">
              <a:lnSpc>
                <a:spcPct val="100000"/>
              </a:lnSpc>
              <a:spcBef>
                <a:spcPts val="1200"/>
              </a:spcBef>
              <a:buFont typeface="+mj-lt"/>
              <a:buAutoNum type="arabicPeriod"/>
            </a:pPr>
            <a:r>
              <a:rPr lang="ja-JP" altLang="en-US" dirty="0">
                <a:hlinkClick r:id="rId8" action="ppaction://hlinksldjump"/>
              </a:rPr>
              <a:t>コウチュウ類の観察動画</a:t>
            </a:r>
            <a:endParaRPr lang="en-US" altLang="ja-JP" dirty="0"/>
          </a:p>
          <a:p>
            <a:pPr marL="514350" indent="-514350">
              <a:lnSpc>
                <a:spcPct val="100000"/>
              </a:lnSpc>
              <a:spcBef>
                <a:spcPts val="1200"/>
              </a:spcBef>
              <a:buFont typeface="+mj-lt"/>
              <a:buAutoNum type="arabicPeriod"/>
            </a:pPr>
            <a:r>
              <a:rPr lang="ja-JP" altLang="en-US" dirty="0">
                <a:hlinkClick r:id="rId9" action="ppaction://hlinksldjump"/>
              </a:rPr>
              <a:t>アリ類・アブラムシ類の観察動画</a:t>
            </a:r>
            <a:endParaRPr lang="en-US" altLang="ja-JP" dirty="0"/>
          </a:p>
          <a:p>
            <a:pPr marL="514350" indent="-514350">
              <a:lnSpc>
                <a:spcPct val="100000"/>
              </a:lnSpc>
              <a:spcBef>
                <a:spcPts val="1200"/>
              </a:spcBef>
              <a:buFont typeface="+mj-lt"/>
              <a:buAutoNum type="arabicPeriod"/>
            </a:pPr>
            <a:r>
              <a:rPr lang="ja-JP" altLang="en-US" dirty="0">
                <a:hlinkClick r:id="rId10" action="ppaction://hlinksldjump"/>
              </a:rPr>
              <a:t>その他の昆虫・小動物の観察動画</a:t>
            </a:r>
            <a:endParaRPr lang="ja-JP" altLang="en-US" dirty="0"/>
          </a:p>
        </p:txBody>
      </p:sp>
    </p:spTree>
    <p:extLst>
      <p:ext uri="{BB962C8B-B14F-4D97-AF65-F5344CB8AC3E}">
        <p14:creationId xmlns:p14="http://schemas.microsoft.com/office/powerpoint/2010/main" val="3077473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オンライン メディア 1" title="ヤブキリの脱皮">
            <a:hlinkClick r:id="" action="ppaction://media"/>
            <a:extLst>
              <a:ext uri="{FF2B5EF4-FFF2-40B4-BE49-F238E27FC236}">
                <a16:creationId xmlns:a16="http://schemas.microsoft.com/office/drawing/2014/main" id="{50D7434D-7C64-43D7-857D-25B0DA9AB948}"/>
              </a:ext>
            </a:extLst>
          </p:cNvPr>
          <p:cNvPicPr>
            <a:picLocks noGrp="1" noRot="1" noChangeAspect="1"/>
          </p:cNvPicPr>
          <p:nvPr>
            <p:ph type="media" sz="quarter" idx="17"/>
            <a:videoFile r:link="rId1"/>
          </p:nvPr>
        </p:nvPicPr>
        <p:blipFill>
          <a:blip r:embed="rId6"/>
          <a:stretch>
            <a:fillRect/>
          </a:stretch>
        </p:blipFill>
        <p:spPr>
          <a:xfrm>
            <a:off x="153194" y="142081"/>
            <a:ext cx="4064000" cy="2286000"/>
          </a:xfrm>
          <a:prstGeom prst="rect">
            <a:avLst/>
          </a:prstGeom>
        </p:spPr>
      </p:pic>
      <p:pic>
        <p:nvPicPr>
          <p:cNvPr id="11" name="オンライン メディア 9" title="ショウリョウバッタの跳躍">
            <a:hlinkClick r:id="" action="ppaction://media"/>
            <a:extLst>
              <a:ext uri="{FF2B5EF4-FFF2-40B4-BE49-F238E27FC236}">
                <a16:creationId xmlns:a16="http://schemas.microsoft.com/office/drawing/2014/main" id="{53F0242C-34A1-499B-BBD7-0AE114C888F0}"/>
              </a:ext>
            </a:extLst>
          </p:cNvPr>
          <p:cNvPicPr>
            <a:picLocks noGrp="1" noRot="1" noChangeAspect="1"/>
          </p:cNvPicPr>
          <p:nvPr>
            <p:ph type="media" sz="quarter" idx="18"/>
            <a:videoFile r:link="rId2"/>
          </p:nvPr>
        </p:nvPicPr>
        <p:blipFill>
          <a:blip r:embed="rId7"/>
          <a:stretch>
            <a:fillRect/>
          </a:stretch>
        </p:blipFill>
        <p:spPr>
          <a:xfrm>
            <a:off x="4947444" y="142081"/>
            <a:ext cx="4064000" cy="2286000"/>
          </a:xfrm>
          <a:prstGeom prst="rect">
            <a:avLst/>
          </a:prstGeom>
        </p:spPr>
      </p:pic>
      <p:pic>
        <p:nvPicPr>
          <p:cNvPr id="12" name="オンライン メディア 3" title="オンブバッタの跳躍">
            <a:hlinkClick r:id="" action="ppaction://media"/>
            <a:extLst>
              <a:ext uri="{FF2B5EF4-FFF2-40B4-BE49-F238E27FC236}">
                <a16:creationId xmlns:a16="http://schemas.microsoft.com/office/drawing/2014/main" id="{9BBAA99C-0502-4B70-BFB2-470929BE342C}"/>
              </a:ext>
            </a:extLst>
          </p:cNvPr>
          <p:cNvPicPr>
            <a:picLocks noGrp="1" noRot="1" noChangeAspect="1"/>
          </p:cNvPicPr>
          <p:nvPr>
            <p:ph type="media" sz="quarter" idx="19"/>
            <a:videoFile r:link="rId3"/>
          </p:nvPr>
        </p:nvPicPr>
        <p:blipFill>
          <a:blip r:embed="rId8"/>
          <a:stretch>
            <a:fillRect/>
          </a:stretch>
        </p:blipFill>
        <p:spPr>
          <a:xfrm>
            <a:off x="153194" y="3572669"/>
            <a:ext cx="4064000" cy="2286000"/>
          </a:xfrm>
          <a:prstGeom prst="rect">
            <a:avLst/>
          </a:prstGeom>
        </p:spPr>
      </p:pic>
      <p:pic>
        <p:nvPicPr>
          <p:cNvPr id="13" name="オンライン メディア 4" title="スズムシの鳴きかた">
            <a:hlinkClick r:id="" action="ppaction://media"/>
            <a:extLst>
              <a:ext uri="{FF2B5EF4-FFF2-40B4-BE49-F238E27FC236}">
                <a16:creationId xmlns:a16="http://schemas.microsoft.com/office/drawing/2014/main" id="{F597D048-056C-4D7A-8161-8922A9602359}"/>
              </a:ext>
            </a:extLst>
          </p:cNvPr>
          <p:cNvPicPr>
            <a:picLocks noGrp="1" noRot="1" noChangeAspect="1"/>
          </p:cNvPicPr>
          <p:nvPr>
            <p:ph type="media" sz="quarter" idx="20"/>
            <a:videoFile r:link="rId4"/>
          </p:nvPr>
        </p:nvPicPr>
        <p:blipFill>
          <a:blip r:embed="rId9"/>
          <a:stretch>
            <a:fillRect/>
          </a:stretch>
        </p:blipFill>
        <p:spPr>
          <a:xfrm>
            <a:off x="4947444" y="3572669"/>
            <a:ext cx="4064000" cy="2286000"/>
          </a:xfrm>
          <a:prstGeom prst="rect">
            <a:avLst/>
          </a:prstGeom>
        </p:spPr>
      </p:pic>
      <p:sp>
        <p:nvSpPr>
          <p:cNvPr id="16" name="テキスト プレースホルダー 15">
            <a:extLst>
              <a:ext uri="{FF2B5EF4-FFF2-40B4-BE49-F238E27FC236}">
                <a16:creationId xmlns:a16="http://schemas.microsoft.com/office/drawing/2014/main" id="{E090F0B6-1A39-43C2-951C-7EE948E6502D}"/>
              </a:ext>
            </a:extLst>
          </p:cNvPr>
          <p:cNvSpPr txBox="1">
            <a:spLocks noGrp="1"/>
          </p:cNvSpPr>
          <p:nvPr>
            <p:ph type="body" sz="quarter" idx="21"/>
          </p:nvPr>
        </p:nvSpPr>
        <p:spPr>
          <a:xfrm>
            <a:off x="85725" y="2576513"/>
            <a:ext cx="4198938" cy="719137"/>
          </a:xfrm>
          <a:prstGeom prst="rect">
            <a:avLst/>
          </a:prstGeom>
          <a:noFill/>
        </p:spPr>
        <p:txBody>
          <a:bodyPr wrap="square">
            <a:spAutoFit/>
          </a:bodyPr>
          <a:lstStyle/>
          <a:p>
            <a:r>
              <a:rPr lang="ja-JP" altLang="en-US" sz="1200" b="1" dirty="0">
                <a:effectLst/>
              </a:rPr>
              <a:t>ヤブキリの脱皮</a:t>
            </a:r>
            <a:endParaRPr lang="ja-JP" altLang="en-US" sz="1200" b="1" dirty="0"/>
          </a:p>
          <a:p>
            <a:r>
              <a:rPr lang="ja-JP" altLang="en-US" sz="1200" dirty="0">
                <a:effectLst/>
              </a:rPr>
              <a:t>キリギリスのなかまの肉食昆虫です。逆さまにぶら下がりながら脱皮します。触角や足の脱皮の様子にも注目です。</a:t>
            </a:r>
            <a:endParaRPr lang="ja-JP" altLang="en-US" sz="1200" dirty="0"/>
          </a:p>
        </p:txBody>
      </p:sp>
      <p:sp>
        <p:nvSpPr>
          <p:cNvPr id="17" name="テキスト プレースホルダー 16">
            <a:extLst>
              <a:ext uri="{FF2B5EF4-FFF2-40B4-BE49-F238E27FC236}">
                <a16:creationId xmlns:a16="http://schemas.microsoft.com/office/drawing/2014/main" id="{D7B6205E-127C-4BCF-B5A3-C3757E247494}"/>
              </a:ext>
            </a:extLst>
          </p:cNvPr>
          <p:cNvSpPr txBox="1">
            <a:spLocks noGrp="1"/>
          </p:cNvSpPr>
          <p:nvPr>
            <p:ph type="body" sz="quarter" idx="22"/>
          </p:nvPr>
        </p:nvSpPr>
        <p:spPr>
          <a:xfrm>
            <a:off x="4879975" y="2576513"/>
            <a:ext cx="4198938" cy="719137"/>
          </a:xfrm>
          <a:prstGeom prst="rect">
            <a:avLst/>
          </a:prstGeom>
          <a:noFill/>
        </p:spPr>
        <p:txBody>
          <a:bodyPr wrap="square">
            <a:spAutoFit/>
          </a:bodyPr>
          <a:lstStyle/>
          <a:p>
            <a:r>
              <a:rPr lang="ja-JP" altLang="en-US" sz="1200" b="1" dirty="0">
                <a:effectLst/>
              </a:rPr>
              <a:t>ショウリョウバッタの跳躍</a:t>
            </a:r>
            <a:endParaRPr lang="ja-JP" altLang="en-US" sz="1200" b="1" dirty="0"/>
          </a:p>
          <a:p>
            <a:r>
              <a:rPr lang="ja-JP" altLang="en-US" sz="1200" dirty="0">
                <a:effectLst/>
              </a:rPr>
              <a:t>キチキチと音を立てるバッタの仲間です。 姿の似たオンブバッタとは、飛び方が違います。 ジャンプから飛翔への移行が見事です。</a:t>
            </a:r>
            <a:endParaRPr lang="ja-JP" altLang="en-US" sz="1200" dirty="0"/>
          </a:p>
        </p:txBody>
      </p:sp>
      <p:sp>
        <p:nvSpPr>
          <p:cNvPr id="18" name="テキスト プレースホルダー 17">
            <a:extLst>
              <a:ext uri="{FF2B5EF4-FFF2-40B4-BE49-F238E27FC236}">
                <a16:creationId xmlns:a16="http://schemas.microsoft.com/office/drawing/2014/main" id="{0206FC9B-8AE3-4A5E-824C-EE77F267214B}"/>
              </a:ext>
            </a:extLst>
          </p:cNvPr>
          <p:cNvSpPr txBox="1">
            <a:spLocks noGrp="1"/>
          </p:cNvSpPr>
          <p:nvPr>
            <p:ph type="body" sz="quarter" idx="23"/>
          </p:nvPr>
        </p:nvSpPr>
        <p:spPr>
          <a:xfrm>
            <a:off x="85725" y="5995988"/>
            <a:ext cx="4198938" cy="720725"/>
          </a:xfrm>
          <a:prstGeom prst="rect">
            <a:avLst/>
          </a:prstGeom>
          <a:noFill/>
        </p:spPr>
        <p:txBody>
          <a:bodyPr wrap="square">
            <a:spAutoFit/>
          </a:bodyPr>
          <a:lstStyle/>
          <a:p>
            <a:r>
              <a:rPr lang="ja-JP" altLang="en-US" sz="1200" b="1" dirty="0">
                <a:effectLst/>
              </a:rPr>
              <a:t>オンブバッタの跳躍</a:t>
            </a:r>
            <a:endParaRPr lang="ja-JP" altLang="en-US" sz="1200" b="1" dirty="0"/>
          </a:p>
          <a:p>
            <a:r>
              <a:rPr lang="ja-JP" altLang="en-US" sz="1200" dirty="0">
                <a:effectLst/>
              </a:rPr>
              <a:t>メスがオスを背に乗せるので、「オンブ」バッタです。敵から逃げるためか、面白い姿勢になってしまいます。</a:t>
            </a:r>
            <a:endParaRPr lang="ja-JP" altLang="en-US" sz="1200" dirty="0"/>
          </a:p>
        </p:txBody>
      </p:sp>
      <p:sp>
        <p:nvSpPr>
          <p:cNvPr id="19" name="テキスト プレースホルダー 18">
            <a:extLst>
              <a:ext uri="{FF2B5EF4-FFF2-40B4-BE49-F238E27FC236}">
                <a16:creationId xmlns:a16="http://schemas.microsoft.com/office/drawing/2014/main" id="{05EBDAE1-3B8A-40EA-B88E-F327262C4059}"/>
              </a:ext>
            </a:extLst>
          </p:cNvPr>
          <p:cNvSpPr txBox="1">
            <a:spLocks noGrp="1"/>
          </p:cNvSpPr>
          <p:nvPr>
            <p:ph type="body" sz="quarter" idx="24"/>
          </p:nvPr>
        </p:nvSpPr>
        <p:spPr>
          <a:xfrm>
            <a:off x="4879975" y="5995988"/>
            <a:ext cx="4198938" cy="720725"/>
          </a:xfrm>
          <a:prstGeom prst="rect">
            <a:avLst/>
          </a:prstGeom>
          <a:noFill/>
        </p:spPr>
        <p:txBody>
          <a:bodyPr wrap="square">
            <a:spAutoFit/>
          </a:bodyPr>
          <a:lstStyle/>
          <a:p>
            <a:r>
              <a:rPr lang="ja-JP" altLang="en-US" sz="1200" b="1" dirty="0">
                <a:effectLst/>
              </a:rPr>
              <a:t>スズムシの鳴きかた</a:t>
            </a:r>
            <a:endParaRPr lang="ja-JP" altLang="en-US" sz="1200" b="1" dirty="0"/>
          </a:p>
          <a:p>
            <a:r>
              <a:rPr lang="ja-JP" altLang="en-US" sz="1200" dirty="0">
                <a:effectLst/>
              </a:rPr>
              <a:t>飼育しているスズムシのオスを、</a:t>
            </a:r>
            <a:r>
              <a:rPr lang="en-US" altLang="ja-JP" sz="1200" dirty="0">
                <a:effectLst/>
              </a:rPr>
              <a:t>8</a:t>
            </a:r>
            <a:r>
              <a:rPr lang="ja-JP" altLang="en-US" sz="1200" dirty="0">
                <a:effectLst/>
              </a:rPr>
              <a:t>倍スローモーションで撮影しました。前ばねをこすり合わせて鳴く様子が観察できます。</a:t>
            </a:r>
            <a:endParaRPr lang="ja-JP" altLang="en-US" sz="1200" dirty="0"/>
          </a:p>
        </p:txBody>
      </p:sp>
    </p:spTree>
    <p:extLst>
      <p:ext uri="{BB962C8B-B14F-4D97-AF65-F5344CB8AC3E}">
        <p14:creationId xmlns:p14="http://schemas.microsoft.com/office/powerpoint/2010/main" val="1258805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12"/>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0"/>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10"/>
                                        </p:tgtEl>
                                      </p:cBhvr>
                                    </p:cmd>
                                  </p:childTnLst>
                                </p:cTn>
                              </p:par>
                            </p:childTnLst>
                          </p:cTn>
                        </p:par>
                      </p:childTnLst>
                    </p:cTn>
                  </p:par>
                </p:childTnLst>
              </p:cTn>
              <p:nextCondLst>
                <p:cond evt="onClick" delay="0">
                  <p:tgtEl>
                    <p:spTgt spid="10"/>
                  </p:tgtEl>
                </p:cond>
              </p:nextCondLst>
            </p:seq>
            <p:video>
              <p:cMediaNode vol="80000">
                <p:cTn id="24" fill="hold" display="0">
                  <p:stCondLst>
                    <p:cond delay="indefinite"/>
                  </p:stCondLst>
                </p:cTn>
                <p:tgtEl>
                  <p:spTgt spid="10"/>
                </p:tgtEl>
              </p:cMediaNode>
            </p:video>
            <p:seq concurrent="1" nextAc="seek">
              <p:cTn id="25" restart="whenNotActive" fill="hold" evtFilter="cancelBubble" nodeType="interactiveSeq">
                <p:stCondLst>
                  <p:cond evt="onClick" delay="0">
                    <p:tgtEl>
                      <p:spTgt spid="11"/>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11"/>
                                        </p:tgtEl>
                                      </p:cBhvr>
                                    </p:cmd>
                                  </p:childTnLst>
                                </p:cTn>
                              </p:par>
                            </p:childTnLst>
                          </p:cTn>
                        </p:par>
                      </p:childTnLst>
                    </p:cTn>
                  </p:par>
                </p:childTnLst>
              </p:cTn>
              <p:nextCondLst>
                <p:cond evt="onClick" delay="0">
                  <p:tgtEl>
                    <p:spTgt spid="11"/>
                  </p:tgtEl>
                </p:cond>
              </p:nextCondLst>
            </p:seq>
            <p:video>
              <p:cMediaNode vol="80000">
                <p:cTn id="30" fill="hold" display="0">
                  <p:stCondLst>
                    <p:cond delay="indefinite"/>
                  </p:stCondLst>
                </p:cTn>
                <p:tgtEl>
                  <p:spTgt spid="11"/>
                </p:tgtEl>
              </p:cMediaNode>
            </p:video>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12"/>
                                        </p:tgtEl>
                                      </p:cBhvr>
                                    </p:cmd>
                                  </p:childTnLst>
                                </p:cTn>
                              </p:par>
                            </p:childTnLst>
                          </p:cTn>
                        </p:par>
                      </p:childTnLst>
                    </p:cTn>
                  </p:par>
                </p:childTnLst>
              </p:cTn>
              <p:nextCondLst>
                <p:cond evt="onClick" delay="0">
                  <p:tgtEl>
                    <p:spTgt spid="12"/>
                  </p:tgtEl>
                </p:cond>
              </p:nextCondLst>
            </p:seq>
            <p:video>
              <p:cMediaNode vol="80000">
                <p:cTn id="36" fill="hold" display="0">
                  <p:stCondLst>
                    <p:cond delay="indefinite"/>
                  </p:stCondLst>
                </p:cTn>
                <p:tgtEl>
                  <p:spTgt spid="12"/>
                </p:tgtEl>
              </p:cMediaNode>
            </p:video>
            <p:seq concurrent="1" nextAc="seek">
              <p:cTn id="37" restart="whenNotActive" fill="hold" evtFilter="cancelBubble" nodeType="interactiveSeq">
                <p:stCondLst>
                  <p:cond evt="onClick" delay="0">
                    <p:tgtEl>
                      <p:spTgt spid="13"/>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13"/>
                                        </p:tgtEl>
                                      </p:cBhvr>
                                    </p:cmd>
                                  </p:childTnLst>
                                </p:cTn>
                              </p:par>
                            </p:childTnLst>
                          </p:cTn>
                        </p:par>
                      </p:childTnLst>
                    </p:cTn>
                  </p:par>
                </p:childTnLst>
              </p:cTn>
              <p:nextCondLst>
                <p:cond evt="onClick" delay="0">
                  <p:tgtEl>
                    <p:spTgt spid="13"/>
                  </p:tgtEl>
                </p:cond>
              </p:nextCondLst>
            </p:seq>
            <p:video>
              <p:cMediaNode vol="80000">
                <p:cTn id="42" fill="hold" display="0">
                  <p:stCondLst>
                    <p:cond delay="indefinite"/>
                  </p:stCondLst>
                </p:cTn>
                <p:tgtEl>
                  <p:spTgt spid="1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7ABF9CA6-5514-4331-80D6-718FC37AA029}"/>
              </a:ext>
            </a:extLst>
          </p:cNvPr>
          <p:cNvSpPr>
            <a:spLocks noGrp="1"/>
          </p:cNvSpPr>
          <p:nvPr>
            <p:ph type="title"/>
          </p:nvPr>
        </p:nvSpPr>
        <p:spPr/>
        <p:txBody>
          <a:bodyPr/>
          <a:lstStyle/>
          <a:p>
            <a:r>
              <a:rPr lang="ja-JP" altLang="en-US" dirty="0"/>
              <a:t>目次</a:t>
            </a:r>
          </a:p>
        </p:txBody>
      </p:sp>
      <p:sp>
        <p:nvSpPr>
          <p:cNvPr id="4" name="コンテンツ プレースホルダー 3">
            <a:extLst>
              <a:ext uri="{FF2B5EF4-FFF2-40B4-BE49-F238E27FC236}">
                <a16:creationId xmlns:a16="http://schemas.microsoft.com/office/drawing/2014/main" id="{3F8B1207-E7A8-430E-B0BE-B3CEF7280942}"/>
              </a:ext>
            </a:extLst>
          </p:cNvPr>
          <p:cNvSpPr>
            <a:spLocks noGrp="1"/>
          </p:cNvSpPr>
          <p:nvPr>
            <p:ph sz="quarter" idx="10"/>
          </p:nvPr>
        </p:nvSpPr>
        <p:spPr>
          <a:xfrm>
            <a:off x="734976" y="1339703"/>
            <a:ext cx="7886700" cy="5316279"/>
          </a:xfrm>
        </p:spPr>
        <p:txBody>
          <a:bodyPr>
            <a:normAutofit/>
          </a:bodyPr>
          <a:lstStyle/>
          <a:p>
            <a:pPr marL="514350" indent="-514350">
              <a:lnSpc>
                <a:spcPct val="100000"/>
              </a:lnSpc>
              <a:spcBef>
                <a:spcPts val="1200"/>
              </a:spcBef>
              <a:buFont typeface="+mj-lt"/>
              <a:buAutoNum type="arabicPeriod"/>
            </a:pPr>
            <a:r>
              <a:rPr lang="ja-JP" altLang="en-US" dirty="0">
                <a:hlinkClick r:id="rId2" action="ppaction://hlinksldjump"/>
              </a:rPr>
              <a:t>ハナバチ類の観察動画</a:t>
            </a:r>
            <a:endParaRPr lang="en-US" altLang="ja-JP" dirty="0"/>
          </a:p>
          <a:p>
            <a:pPr marL="514350" indent="-514350">
              <a:lnSpc>
                <a:spcPct val="100000"/>
              </a:lnSpc>
              <a:spcBef>
                <a:spcPts val="1200"/>
              </a:spcBef>
              <a:buFont typeface="+mj-lt"/>
              <a:buAutoNum type="arabicPeriod"/>
            </a:pPr>
            <a:r>
              <a:rPr lang="ja-JP" altLang="en-US" dirty="0">
                <a:hlinkClick r:id="rId3" action="ppaction://hlinksldjump"/>
              </a:rPr>
              <a:t>アメンボ類の観察動画</a:t>
            </a:r>
            <a:endParaRPr lang="en-US" altLang="ja-JP" dirty="0"/>
          </a:p>
          <a:p>
            <a:pPr marL="514350" indent="-514350">
              <a:lnSpc>
                <a:spcPct val="100000"/>
              </a:lnSpc>
              <a:spcBef>
                <a:spcPts val="1200"/>
              </a:spcBef>
              <a:buFont typeface="+mj-lt"/>
              <a:buAutoNum type="arabicPeriod"/>
            </a:pPr>
            <a:r>
              <a:rPr lang="ja-JP" altLang="en-US" dirty="0">
                <a:hlinkClick r:id="rId4" action="ppaction://hlinksldjump"/>
              </a:rPr>
              <a:t>チョウ・ガ類の観察動画</a:t>
            </a:r>
            <a:endParaRPr lang="en-US" altLang="ja-JP" dirty="0"/>
          </a:p>
          <a:p>
            <a:pPr marL="514350" indent="-514350">
              <a:lnSpc>
                <a:spcPct val="100000"/>
              </a:lnSpc>
              <a:spcBef>
                <a:spcPts val="1200"/>
              </a:spcBef>
              <a:buFont typeface="+mj-lt"/>
              <a:buAutoNum type="arabicPeriod"/>
            </a:pPr>
            <a:r>
              <a:rPr lang="ja-JP" altLang="en-US" dirty="0">
                <a:hlinkClick r:id="rId5" action="ppaction://hlinksldjump"/>
              </a:rPr>
              <a:t>バッタ類の観察動画</a:t>
            </a:r>
            <a:endParaRPr lang="en-US" altLang="ja-JP" dirty="0"/>
          </a:p>
          <a:p>
            <a:pPr marL="514350" indent="-514350">
              <a:lnSpc>
                <a:spcPct val="100000"/>
              </a:lnSpc>
              <a:spcBef>
                <a:spcPts val="1200"/>
              </a:spcBef>
              <a:buFont typeface="+mj-lt"/>
              <a:buAutoNum type="arabicPeriod"/>
            </a:pPr>
            <a:r>
              <a:rPr lang="ja-JP" altLang="en-US" b="1" dirty="0">
                <a:hlinkClick r:id="rId6" action="ppaction://hlinksldjump"/>
              </a:rPr>
              <a:t>トンボ類の観察動画</a:t>
            </a:r>
            <a:endParaRPr lang="en-US" altLang="ja-JP" b="1" dirty="0"/>
          </a:p>
          <a:p>
            <a:pPr marL="514350" indent="-514350">
              <a:lnSpc>
                <a:spcPct val="100000"/>
              </a:lnSpc>
              <a:spcBef>
                <a:spcPts val="1200"/>
              </a:spcBef>
              <a:buFont typeface="+mj-lt"/>
              <a:buAutoNum type="arabicPeriod"/>
            </a:pPr>
            <a:r>
              <a:rPr lang="ja-JP" altLang="en-US" dirty="0">
                <a:hlinkClick r:id="rId7" action="ppaction://hlinksldjump"/>
              </a:rPr>
              <a:t>カマキリ類の観察動画</a:t>
            </a:r>
            <a:endParaRPr lang="en-US" altLang="ja-JP" dirty="0"/>
          </a:p>
          <a:p>
            <a:pPr marL="514350" indent="-514350">
              <a:lnSpc>
                <a:spcPct val="100000"/>
              </a:lnSpc>
              <a:spcBef>
                <a:spcPts val="1200"/>
              </a:spcBef>
              <a:buFont typeface="+mj-lt"/>
              <a:buAutoNum type="arabicPeriod"/>
            </a:pPr>
            <a:r>
              <a:rPr lang="ja-JP" altLang="en-US" dirty="0">
                <a:hlinkClick r:id="rId8" action="ppaction://hlinksldjump"/>
              </a:rPr>
              <a:t>コウチュウ類の観察動画</a:t>
            </a:r>
            <a:endParaRPr lang="en-US" altLang="ja-JP" dirty="0"/>
          </a:p>
          <a:p>
            <a:pPr marL="514350" indent="-514350">
              <a:lnSpc>
                <a:spcPct val="100000"/>
              </a:lnSpc>
              <a:spcBef>
                <a:spcPts val="1200"/>
              </a:spcBef>
              <a:buFont typeface="+mj-lt"/>
              <a:buAutoNum type="arabicPeriod"/>
            </a:pPr>
            <a:r>
              <a:rPr lang="ja-JP" altLang="en-US" dirty="0">
                <a:hlinkClick r:id="rId9" action="ppaction://hlinksldjump"/>
              </a:rPr>
              <a:t>アリ類・アブラムシ類の観察動画</a:t>
            </a:r>
            <a:endParaRPr lang="en-US" altLang="ja-JP" dirty="0"/>
          </a:p>
          <a:p>
            <a:pPr marL="514350" indent="-514350">
              <a:lnSpc>
                <a:spcPct val="100000"/>
              </a:lnSpc>
              <a:spcBef>
                <a:spcPts val="1200"/>
              </a:spcBef>
              <a:buFont typeface="+mj-lt"/>
              <a:buAutoNum type="arabicPeriod"/>
            </a:pPr>
            <a:r>
              <a:rPr lang="ja-JP" altLang="en-US" dirty="0">
                <a:hlinkClick r:id="rId10" action="ppaction://hlinksldjump"/>
              </a:rPr>
              <a:t>その他の昆虫・小動物の観察動画</a:t>
            </a:r>
            <a:endParaRPr lang="ja-JP" altLang="en-US" dirty="0"/>
          </a:p>
        </p:txBody>
      </p:sp>
    </p:spTree>
    <p:extLst>
      <p:ext uri="{BB962C8B-B14F-4D97-AF65-F5344CB8AC3E}">
        <p14:creationId xmlns:p14="http://schemas.microsoft.com/office/powerpoint/2010/main" val="834276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オンライン メディア 1" title="リスアカネの連結産卵">
            <a:hlinkClick r:id="" action="ppaction://media"/>
            <a:extLst>
              <a:ext uri="{FF2B5EF4-FFF2-40B4-BE49-F238E27FC236}">
                <a16:creationId xmlns:a16="http://schemas.microsoft.com/office/drawing/2014/main" id="{9D3E164D-5F98-4718-A8D8-ADF74E6FBEED}"/>
              </a:ext>
            </a:extLst>
          </p:cNvPr>
          <p:cNvPicPr>
            <a:picLocks noGrp="1" noRot="1" noChangeAspect="1"/>
          </p:cNvPicPr>
          <p:nvPr>
            <p:ph type="media" sz="quarter" idx="17"/>
            <a:videoFile r:link="rId1"/>
          </p:nvPr>
        </p:nvPicPr>
        <p:blipFill>
          <a:blip r:embed="rId6"/>
          <a:stretch>
            <a:fillRect/>
          </a:stretch>
        </p:blipFill>
        <p:spPr>
          <a:xfrm>
            <a:off x="153194" y="142081"/>
            <a:ext cx="4064000" cy="2286000"/>
          </a:xfrm>
          <a:prstGeom prst="rect">
            <a:avLst/>
          </a:prstGeom>
        </p:spPr>
      </p:pic>
      <p:pic>
        <p:nvPicPr>
          <p:cNvPr id="11" name="オンライン メディア 2" title="リスアカネの捕食未遂">
            <a:hlinkClick r:id="" action="ppaction://media"/>
            <a:extLst>
              <a:ext uri="{FF2B5EF4-FFF2-40B4-BE49-F238E27FC236}">
                <a16:creationId xmlns:a16="http://schemas.microsoft.com/office/drawing/2014/main" id="{ACFEC532-70EB-4338-A430-158B399277D9}"/>
              </a:ext>
            </a:extLst>
          </p:cNvPr>
          <p:cNvPicPr>
            <a:picLocks noGrp="1" noRot="1" noChangeAspect="1"/>
          </p:cNvPicPr>
          <p:nvPr>
            <p:ph type="media" sz="quarter" idx="18"/>
            <a:videoFile r:link="rId2"/>
          </p:nvPr>
        </p:nvPicPr>
        <p:blipFill>
          <a:blip r:embed="rId7"/>
          <a:stretch>
            <a:fillRect/>
          </a:stretch>
        </p:blipFill>
        <p:spPr>
          <a:xfrm>
            <a:off x="4947444" y="142081"/>
            <a:ext cx="4064000" cy="2286000"/>
          </a:xfrm>
          <a:prstGeom prst="rect">
            <a:avLst/>
          </a:prstGeom>
        </p:spPr>
      </p:pic>
      <p:pic>
        <p:nvPicPr>
          <p:cNvPr id="12" name="オンライン メディア 3" title="アリから逃げる（？）リスアカネ">
            <a:hlinkClick r:id="" action="ppaction://media"/>
            <a:extLst>
              <a:ext uri="{FF2B5EF4-FFF2-40B4-BE49-F238E27FC236}">
                <a16:creationId xmlns:a16="http://schemas.microsoft.com/office/drawing/2014/main" id="{61539301-C934-4728-8B79-CFAA78EE402F}"/>
              </a:ext>
            </a:extLst>
          </p:cNvPr>
          <p:cNvPicPr>
            <a:picLocks noGrp="1" noRot="1" noChangeAspect="1"/>
          </p:cNvPicPr>
          <p:nvPr>
            <p:ph type="media" sz="quarter" idx="19"/>
            <a:videoFile r:link="rId3"/>
          </p:nvPr>
        </p:nvPicPr>
        <p:blipFill>
          <a:blip r:embed="rId8"/>
          <a:stretch>
            <a:fillRect/>
          </a:stretch>
        </p:blipFill>
        <p:spPr>
          <a:xfrm>
            <a:off x="153194" y="3572669"/>
            <a:ext cx="4064000" cy="2286000"/>
          </a:xfrm>
          <a:prstGeom prst="rect">
            <a:avLst/>
          </a:prstGeom>
        </p:spPr>
      </p:pic>
      <p:pic>
        <p:nvPicPr>
          <p:cNvPr id="13" name="オンライン メディア 4" title="ハグロトンボの離陸・着陸">
            <a:hlinkClick r:id="" action="ppaction://media"/>
            <a:extLst>
              <a:ext uri="{FF2B5EF4-FFF2-40B4-BE49-F238E27FC236}">
                <a16:creationId xmlns:a16="http://schemas.microsoft.com/office/drawing/2014/main" id="{BABF8EBB-C2A6-4EC7-B7F7-65CEF1445162}"/>
              </a:ext>
            </a:extLst>
          </p:cNvPr>
          <p:cNvPicPr>
            <a:picLocks noGrp="1" noRot="1" noChangeAspect="1"/>
          </p:cNvPicPr>
          <p:nvPr>
            <p:ph type="media" sz="quarter" idx="20"/>
            <a:videoFile r:link="rId4"/>
          </p:nvPr>
        </p:nvPicPr>
        <p:blipFill>
          <a:blip r:embed="rId9"/>
          <a:stretch>
            <a:fillRect/>
          </a:stretch>
        </p:blipFill>
        <p:spPr>
          <a:xfrm>
            <a:off x="4947444" y="3572669"/>
            <a:ext cx="4064000" cy="2286000"/>
          </a:xfrm>
          <a:prstGeom prst="rect">
            <a:avLst/>
          </a:prstGeom>
        </p:spPr>
      </p:pic>
      <p:sp>
        <p:nvSpPr>
          <p:cNvPr id="14" name="テキスト プレースホルダー 13">
            <a:extLst>
              <a:ext uri="{FF2B5EF4-FFF2-40B4-BE49-F238E27FC236}">
                <a16:creationId xmlns:a16="http://schemas.microsoft.com/office/drawing/2014/main" id="{FF6FEEF8-AA33-4180-A6FA-139CDE42BC0C}"/>
              </a:ext>
            </a:extLst>
          </p:cNvPr>
          <p:cNvSpPr txBox="1">
            <a:spLocks noGrp="1"/>
          </p:cNvSpPr>
          <p:nvPr>
            <p:ph type="body" sz="quarter" idx="21"/>
          </p:nvPr>
        </p:nvSpPr>
        <p:spPr>
          <a:xfrm>
            <a:off x="85725" y="2576513"/>
            <a:ext cx="4198938" cy="719137"/>
          </a:xfrm>
          <a:prstGeom prst="rect">
            <a:avLst/>
          </a:prstGeom>
          <a:noFill/>
        </p:spPr>
        <p:txBody>
          <a:bodyPr wrap="square">
            <a:spAutoFit/>
          </a:bodyPr>
          <a:lstStyle/>
          <a:p>
            <a:r>
              <a:rPr lang="ja-JP" altLang="en-US" sz="1200" b="1" dirty="0">
                <a:effectLst/>
              </a:rPr>
              <a:t>リスアカネの連結産卵</a:t>
            </a:r>
            <a:endParaRPr lang="ja-JP" altLang="en-US" sz="1200" b="1" dirty="0"/>
          </a:p>
          <a:p>
            <a:r>
              <a:rPr lang="ja-JP" altLang="en-US" sz="1200" dirty="0">
                <a:effectLst/>
              </a:rPr>
              <a:t>トンボは、オスとメスがつながって産卵する種が多いです。リスアカネのペアが、空中で卵を投げて産卵する様子を観察しました。</a:t>
            </a:r>
            <a:endParaRPr lang="ja-JP" altLang="en-US" sz="1200" dirty="0"/>
          </a:p>
        </p:txBody>
      </p:sp>
      <p:sp>
        <p:nvSpPr>
          <p:cNvPr id="15" name="テキスト プレースホルダー 14">
            <a:extLst>
              <a:ext uri="{FF2B5EF4-FFF2-40B4-BE49-F238E27FC236}">
                <a16:creationId xmlns:a16="http://schemas.microsoft.com/office/drawing/2014/main" id="{975C365F-97A8-4ED4-BAE1-21689759F628}"/>
              </a:ext>
            </a:extLst>
          </p:cNvPr>
          <p:cNvSpPr txBox="1">
            <a:spLocks noGrp="1"/>
          </p:cNvSpPr>
          <p:nvPr>
            <p:ph type="body" sz="quarter" idx="22"/>
          </p:nvPr>
        </p:nvSpPr>
        <p:spPr>
          <a:xfrm>
            <a:off x="4879975" y="2576513"/>
            <a:ext cx="4198938" cy="719137"/>
          </a:xfrm>
          <a:prstGeom prst="rect">
            <a:avLst/>
          </a:prstGeom>
          <a:noFill/>
        </p:spPr>
        <p:txBody>
          <a:bodyPr wrap="square">
            <a:spAutoFit/>
          </a:bodyPr>
          <a:lstStyle/>
          <a:p>
            <a:r>
              <a:rPr lang="ja-JP" altLang="en-US" sz="1200" b="1" dirty="0">
                <a:effectLst/>
              </a:rPr>
              <a:t>リスアカネの捕食未遂</a:t>
            </a:r>
            <a:endParaRPr lang="ja-JP" altLang="en-US" sz="1200" b="1" dirty="0"/>
          </a:p>
          <a:p>
            <a:r>
              <a:rPr lang="ja-JP" altLang="en-US" sz="1200" dirty="0">
                <a:effectLst/>
              </a:rPr>
              <a:t>トンボの成虫は肉食性で、小さな昆虫を捕らえて食べます。リスアカネが餌をとろうとする様子を撮影できました。</a:t>
            </a:r>
            <a:endParaRPr lang="ja-JP" altLang="en-US" sz="1200" dirty="0"/>
          </a:p>
        </p:txBody>
      </p:sp>
      <p:sp>
        <p:nvSpPr>
          <p:cNvPr id="16" name="テキスト プレースホルダー 15">
            <a:extLst>
              <a:ext uri="{FF2B5EF4-FFF2-40B4-BE49-F238E27FC236}">
                <a16:creationId xmlns:a16="http://schemas.microsoft.com/office/drawing/2014/main" id="{A7912A9E-C2B0-4C71-9EF9-B140902AA5D4}"/>
              </a:ext>
            </a:extLst>
          </p:cNvPr>
          <p:cNvSpPr txBox="1">
            <a:spLocks noGrp="1"/>
          </p:cNvSpPr>
          <p:nvPr>
            <p:ph type="body" sz="quarter" idx="23"/>
          </p:nvPr>
        </p:nvSpPr>
        <p:spPr>
          <a:xfrm>
            <a:off x="85725" y="5995988"/>
            <a:ext cx="4198938" cy="720725"/>
          </a:xfrm>
          <a:prstGeom prst="rect">
            <a:avLst/>
          </a:prstGeom>
          <a:noFill/>
        </p:spPr>
        <p:txBody>
          <a:bodyPr wrap="square">
            <a:spAutoFit/>
          </a:bodyPr>
          <a:lstStyle/>
          <a:p>
            <a:r>
              <a:rPr lang="ja-JP" altLang="en-US" sz="1200" b="1" dirty="0">
                <a:effectLst/>
              </a:rPr>
              <a:t>アリから逃げる（？）リスアカネ</a:t>
            </a:r>
            <a:endParaRPr lang="ja-JP" altLang="en-US" sz="1200" b="1" dirty="0"/>
          </a:p>
          <a:p>
            <a:r>
              <a:rPr lang="ja-JP" altLang="en-US" sz="1200" dirty="0">
                <a:effectLst/>
              </a:rPr>
              <a:t>キャンパスの池で見つけた「あかとんぼ」の仲間です（</a:t>
            </a:r>
            <a:r>
              <a:rPr lang="en-US" altLang="ja-JP" sz="1200" dirty="0">
                <a:effectLst/>
              </a:rPr>
              <a:t>32</a:t>
            </a:r>
            <a:r>
              <a:rPr lang="ja-JP" altLang="en-US" sz="1200" dirty="0">
                <a:effectLst/>
              </a:rPr>
              <a:t>倍速撮影）。アリが近づいてきました。目が合ったとたん・・・</a:t>
            </a:r>
            <a:endParaRPr lang="ja-JP" altLang="en-US" sz="1200" dirty="0"/>
          </a:p>
        </p:txBody>
      </p:sp>
      <p:sp>
        <p:nvSpPr>
          <p:cNvPr id="17" name="テキスト プレースホルダー 16">
            <a:extLst>
              <a:ext uri="{FF2B5EF4-FFF2-40B4-BE49-F238E27FC236}">
                <a16:creationId xmlns:a16="http://schemas.microsoft.com/office/drawing/2014/main" id="{087AED17-55BD-4C99-9182-12B97392A824}"/>
              </a:ext>
            </a:extLst>
          </p:cNvPr>
          <p:cNvSpPr txBox="1">
            <a:spLocks noGrp="1"/>
          </p:cNvSpPr>
          <p:nvPr>
            <p:ph type="body" sz="quarter" idx="24"/>
          </p:nvPr>
        </p:nvSpPr>
        <p:spPr>
          <a:xfrm>
            <a:off x="4879975" y="5995988"/>
            <a:ext cx="4198938" cy="720725"/>
          </a:xfrm>
          <a:prstGeom prst="rect">
            <a:avLst/>
          </a:prstGeom>
          <a:noFill/>
        </p:spPr>
        <p:txBody>
          <a:bodyPr wrap="square">
            <a:spAutoFit/>
          </a:bodyPr>
          <a:lstStyle/>
          <a:p>
            <a:r>
              <a:rPr lang="ja-JP" altLang="en-US" sz="1200" b="1" dirty="0">
                <a:effectLst/>
              </a:rPr>
              <a:t>ハグロトンボの離陸・着陸</a:t>
            </a:r>
            <a:endParaRPr lang="ja-JP" altLang="en-US" sz="1200" b="1" dirty="0"/>
          </a:p>
          <a:p>
            <a:r>
              <a:rPr lang="ja-JP" altLang="en-US" sz="1200" dirty="0">
                <a:effectLst/>
              </a:rPr>
              <a:t>トンボには、イトトンボのように体の細いなかまも存在します。カワトンボのなかまのハグロトンボを観察してみました。</a:t>
            </a:r>
            <a:endParaRPr lang="ja-JP" altLang="en-US" sz="1200" dirty="0"/>
          </a:p>
        </p:txBody>
      </p:sp>
    </p:spTree>
    <p:extLst>
      <p:ext uri="{BB962C8B-B14F-4D97-AF65-F5344CB8AC3E}">
        <p14:creationId xmlns:p14="http://schemas.microsoft.com/office/powerpoint/2010/main" val="3469755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12"/>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0"/>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10"/>
                                        </p:tgtEl>
                                      </p:cBhvr>
                                    </p:cmd>
                                  </p:childTnLst>
                                </p:cTn>
                              </p:par>
                            </p:childTnLst>
                          </p:cTn>
                        </p:par>
                      </p:childTnLst>
                    </p:cTn>
                  </p:par>
                </p:childTnLst>
              </p:cTn>
              <p:nextCondLst>
                <p:cond evt="onClick" delay="0">
                  <p:tgtEl>
                    <p:spTgt spid="10"/>
                  </p:tgtEl>
                </p:cond>
              </p:nextCondLst>
            </p:seq>
            <p:video>
              <p:cMediaNode vol="80000">
                <p:cTn id="24" fill="hold" display="0">
                  <p:stCondLst>
                    <p:cond delay="indefinite"/>
                  </p:stCondLst>
                </p:cTn>
                <p:tgtEl>
                  <p:spTgt spid="10"/>
                </p:tgtEl>
              </p:cMediaNode>
            </p:video>
            <p:seq concurrent="1" nextAc="seek">
              <p:cTn id="25" restart="whenNotActive" fill="hold" evtFilter="cancelBubble" nodeType="interactiveSeq">
                <p:stCondLst>
                  <p:cond evt="onClick" delay="0">
                    <p:tgtEl>
                      <p:spTgt spid="11"/>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11"/>
                                        </p:tgtEl>
                                      </p:cBhvr>
                                    </p:cmd>
                                  </p:childTnLst>
                                </p:cTn>
                              </p:par>
                            </p:childTnLst>
                          </p:cTn>
                        </p:par>
                      </p:childTnLst>
                    </p:cTn>
                  </p:par>
                </p:childTnLst>
              </p:cTn>
              <p:nextCondLst>
                <p:cond evt="onClick" delay="0">
                  <p:tgtEl>
                    <p:spTgt spid="11"/>
                  </p:tgtEl>
                </p:cond>
              </p:nextCondLst>
            </p:seq>
            <p:video>
              <p:cMediaNode vol="80000">
                <p:cTn id="30" fill="hold" display="0">
                  <p:stCondLst>
                    <p:cond delay="indefinite"/>
                  </p:stCondLst>
                </p:cTn>
                <p:tgtEl>
                  <p:spTgt spid="11"/>
                </p:tgtEl>
              </p:cMediaNode>
            </p:video>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12"/>
                                        </p:tgtEl>
                                      </p:cBhvr>
                                    </p:cmd>
                                  </p:childTnLst>
                                </p:cTn>
                              </p:par>
                            </p:childTnLst>
                          </p:cTn>
                        </p:par>
                      </p:childTnLst>
                    </p:cTn>
                  </p:par>
                </p:childTnLst>
              </p:cTn>
              <p:nextCondLst>
                <p:cond evt="onClick" delay="0">
                  <p:tgtEl>
                    <p:spTgt spid="12"/>
                  </p:tgtEl>
                </p:cond>
              </p:nextCondLst>
            </p:seq>
            <p:video>
              <p:cMediaNode vol="80000">
                <p:cTn id="36" fill="hold" display="0">
                  <p:stCondLst>
                    <p:cond delay="indefinite"/>
                  </p:stCondLst>
                </p:cTn>
                <p:tgtEl>
                  <p:spTgt spid="12"/>
                </p:tgtEl>
              </p:cMediaNode>
            </p:video>
            <p:seq concurrent="1" nextAc="seek">
              <p:cTn id="37" restart="whenNotActive" fill="hold" evtFilter="cancelBubble" nodeType="interactiveSeq">
                <p:stCondLst>
                  <p:cond evt="onClick" delay="0">
                    <p:tgtEl>
                      <p:spTgt spid="13"/>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13"/>
                                        </p:tgtEl>
                                      </p:cBhvr>
                                    </p:cmd>
                                  </p:childTnLst>
                                </p:cTn>
                              </p:par>
                            </p:childTnLst>
                          </p:cTn>
                        </p:par>
                      </p:childTnLst>
                    </p:cTn>
                  </p:par>
                </p:childTnLst>
              </p:cTn>
              <p:nextCondLst>
                <p:cond evt="onClick" delay="0">
                  <p:tgtEl>
                    <p:spTgt spid="13"/>
                  </p:tgtEl>
                </p:cond>
              </p:nextCondLst>
            </p:seq>
            <p:video>
              <p:cMediaNode vol="80000">
                <p:cTn id="42" fill="hold" display="0">
                  <p:stCondLst>
                    <p:cond delay="indefinite"/>
                  </p:stCondLst>
                </p:cTn>
                <p:tgtEl>
                  <p:spTgt spid="1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a:extLst>
              <a:ext uri="{FF2B5EF4-FFF2-40B4-BE49-F238E27FC236}">
                <a16:creationId xmlns:a16="http://schemas.microsoft.com/office/drawing/2014/main" id="{4635AB11-7298-45A3-A0CD-69A8F4B10C21}"/>
              </a:ext>
            </a:extLst>
          </p:cNvPr>
          <p:cNvSpPr>
            <a:spLocks noGrp="1"/>
          </p:cNvSpPr>
          <p:nvPr>
            <p:ph type="title"/>
          </p:nvPr>
        </p:nvSpPr>
        <p:spPr>
          <a:xfrm>
            <a:off x="180754" y="95693"/>
            <a:ext cx="3583172" cy="933787"/>
          </a:xfrm>
        </p:spPr>
        <p:txBody>
          <a:bodyPr>
            <a:normAutofit/>
          </a:bodyPr>
          <a:lstStyle/>
          <a:p>
            <a:r>
              <a:rPr lang="ja-JP" altLang="en-US" sz="2400" b="1" dirty="0">
                <a:solidFill>
                  <a:schemeClr val="tx2"/>
                </a:solidFill>
                <a:latin typeface="游ゴシック" panose="020B0400000000000000" pitchFamily="50" charset="-128"/>
                <a:ea typeface="游ゴシック" panose="020B0400000000000000" pitchFamily="50" charset="-128"/>
              </a:rPr>
              <a:t>本ファイルについて</a:t>
            </a:r>
          </a:p>
        </p:txBody>
      </p:sp>
      <p:sp>
        <p:nvSpPr>
          <p:cNvPr id="13" name="テキスト ボックス 12">
            <a:extLst>
              <a:ext uri="{FF2B5EF4-FFF2-40B4-BE49-F238E27FC236}">
                <a16:creationId xmlns:a16="http://schemas.microsoft.com/office/drawing/2014/main" id="{4083F4AE-DB43-47B9-A220-0DEB1DD4A893}"/>
              </a:ext>
            </a:extLst>
          </p:cNvPr>
          <p:cNvSpPr txBox="1"/>
          <p:nvPr/>
        </p:nvSpPr>
        <p:spPr>
          <a:xfrm>
            <a:off x="90377" y="1029480"/>
            <a:ext cx="8963246" cy="6001643"/>
          </a:xfrm>
          <a:prstGeom prst="rect">
            <a:avLst/>
          </a:prstGeom>
          <a:noFill/>
        </p:spPr>
        <p:txBody>
          <a:bodyPr wrap="square" rtlCol="0">
            <a:spAutoFit/>
          </a:bodyPr>
          <a:lstStyle/>
          <a:p>
            <a:pPr>
              <a:spcBef>
                <a:spcPts val="600"/>
              </a:spcBef>
            </a:pPr>
            <a:r>
              <a:rPr kumimoji="1" lang="ja-JP" altLang="en-US" sz="2400" b="1" dirty="0"/>
              <a:t>＊ 公開中のオンライン動画をまとめたものです。　　</a:t>
            </a:r>
            <a:endParaRPr kumimoji="1" lang="en-US" altLang="ja-JP" sz="2400" b="1" dirty="0"/>
          </a:p>
          <a:p>
            <a:pPr>
              <a:spcBef>
                <a:spcPts val="600"/>
              </a:spcBef>
            </a:pPr>
            <a:r>
              <a:rPr kumimoji="1" lang="ja-JP" altLang="en-US" sz="2000" b="1" dirty="0"/>
              <a:t>　　動画を、他の</a:t>
            </a:r>
            <a:r>
              <a:rPr kumimoji="1" lang="en-US" altLang="ja-JP" sz="2000" b="1" dirty="0"/>
              <a:t>PPT</a:t>
            </a:r>
            <a:r>
              <a:rPr kumimoji="1" lang="ja-JP" altLang="en-US" sz="2000" b="1" dirty="0"/>
              <a:t>スライドにコピーして配布・利用できます。</a:t>
            </a:r>
            <a:endParaRPr kumimoji="1" lang="en-US" altLang="ja-JP" sz="2000" b="1" dirty="0"/>
          </a:p>
          <a:p>
            <a:pPr>
              <a:spcBef>
                <a:spcPts val="600"/>
              </a:spcBef>
            </a:pPr>
            <a:r>
              <a:rPr kumimoji="1" lang="ja-JP" altLang="en-US" sz="2000" b="1" dirty="0"/>
              <a:t>　　広告や「関連動画」は表示されません。</a:t>
            </a:r>
            <a:endParaRPr kumimoji="1" lang="en-US" altLang="ja-JP" sz="2000" b="1" dirty="0"/>
          </a:p>
          <a:p>
            <a:pPr>
              <a:spcBef>
                <a:spcPts val="600"/>
              </a:spcBef>
            </a:pPr>
            <a:endParaRPr kumimoji="1" lang="en-US" altLang="ja-JP" sz="2000" dirty="0"/>
          </a:p>
          <a:p>
            <a:pPr>
              <a:spcBef>
                <a:spcPts val="600"/>
              </a:spcBef>
            </a:pPr>
            <a:r>
              <a:rPr kumimoji="1" lang="ja-JP" altLang="en-US" sz="2000" dirty="0"/>
              <a:t>　</a:t>
            </a:r>
            <a:r>
              <a:rPr kumimoji="1" lang="ja-JP" altLang="en-US" sz="2000" b="1" dirty="0"/>
              <a:t>注：</a:t>
            </a:r>
            <a:r>
              <a:rPr kumimoji="1" lang="ja-JP" altLang="en-US" sz="2000" u="sng" dirty="0">
                <a:solidFill>
                  <a:srgbClr val="FF0000"/>
                </a:solidFill>
              </a:rPr>
              <a:t>再生時は、</a:t>
            </a:r>
            <a:r>
              <a:rPr kumimoji="1" lang="ja-JP" altLang="en-US" sz="2000" b="1" u="sng" dirty="0">
                <a:solidFill>
                  <a:srgbClr val="FF0000"/>
                </a:solidFill>
              </a:rPr>
              <a:t>インターネット接続が必要</a:t>
            </a:r>
            <a:r>
              <a:rPr kumimoji="1" lang="ja-JP" altLang="en-US" sz="2000" u="sng" dirty="0">
                <a:solidFill>
                  <a:srgbClr val="FF0000"/>
                </a:solidFill>
              </a:rPr>
              <a:t>です。</a:t>
            </a:r>
            <a:endParaRPr kumimoji="1" lang="en-US" altLang="ja-JP" sz="2000" u="sng" dirty="0">
              <a:solidFill>
                <a:srgbClr val="FF0000"/>
              </a:solidFill>
            </a:endParaRPr>
          </a:p>
          <a:p>
            <a:pPr>
              <a:spcBef>
                <a:spcPts val="600"/>
              </a:spcBef>
            </a:pPr>
            <a:r>
              <a:rPr kumimoji="1" lang="ja-JP" altLang="en-US" sz="2000" dirty="0"/>
              <a:t>　　　</a:t>
            </a:r>
            <a:r>
              <a:rPr kumimoji="1" lang="ja-JP" altLang="en-US" sz="2000" u="sng" dirty="0">
                <a:solidFill>
                  <a:srgbClr val="FF0000"/>
                </a:solidFill>
              </a:rPr>
              <a:t>インターネットに接続されたパソコン</a:t>
            </a:r>
            <a:r>
              <a:rPr kumimoji="1" lang="ja-JP" altLang="en-US" sz="2000" dirty="0"/>
              <a:t>で行ってください。</a:t>
            </a:r>
            <a:endParaRPr kumimoji="1" lang="en-US" altLang="ja-JP" sz="2000" dirty="0"/>
          </a:p>
          <a:p>
            <a:pPr>
              <a:spcBef>
                <a:spcPts val="600"/>
              </a:spcBef>
            </a:pPr>
            <a:r>
              <a:rPr kumimoji="1" lang="ja-JP" altLang="en-US" sz="2000" dirty="0"/>
              <a:t>　　　配信元の“</a:t>
            </a:r>
            <a:r>
              <a:rPr kumimoji="1" lang="en-US" altLang="ja-JP" sz="2000" dirty="0"/>
              <a:t>Vimeo</a:t>
            </a:r>
            <a:r>
              <a:rPr kumimoji="1" lang="ja-JP" altLang="en-US" sz="2000" dirty="0"/>
              <a:t>”に接続できることを、事前にご確認ください。</a:t>
            </a:r>
            <a:endParaRPr kumimoji="1" lang="en-US" altLang="ja-JP" sz="2000" dirty="0"/>
          </a:p>
          <a:p>
            <a:pPr>
              <a:spcBef>
                <a:spcPts val="600"/>
              </a:spcBef>
            </a:pPr>
            <a:endParaRPr kumimoji="1" lang="en-US" altLang="ja-JP" sz="2000" dirty="0"/>
          </a:p>
          <a:p>
            <a:pPr>
              <a:spcBef>
                <a:spcPts val="600"/>
              </a:spcBef>
            </a:pPr>
            <a:endParaRPr kumimoji="1" lang="en-US" altLang="ja-JP" sz="2000" dirty="0"/>
          </a:p>
          <a:p>
            <a:pPr>
              <a:spcBef>
                <a:spcPts val="600"/>
              </a:spcBef>
            </a:pPr>
            <a:r>
              <a:rPr kumimoji="1" lang="ja-JP" altLang="en-US" sz="2400" b="1" dirty="0"/>
              <a:t>＊ コンテンツの教育利用は自由です。</a:t>
            </a:r>
            <a:endParaRPr kumimoji="1" lang="en-US" altLang="ja-JP" sz="2400" b="1" dirty="0"/>
          </a:p>
          <a:p>
            <a:pPr>
              <a:spcBef>
                <a:spcPts val="600"/>
              </a:spcBef>
            </a:pPr>
            <a:r>
              <a:rPr kumimoji="1" lang="ja-JP" altLang="en-US" sz="2000" dirty="0"/>
              <a:t>　　・出典を示すときは、以下の様にご記載ください。</a:t>
            </a:r>
            <a:endParaRPr kumimoji="1" lang="en-US" altLang="ja-JP" sz="2000" dirty="0"/>
          </a:p>
          <a:p>
            <a:pPr>
              <a:spcBef>
                <a:spcPts val="1200"/>
              </a:spcBef>
            </a:pPr>
            <a:r>
              <a:rPr kumimoji="1" lang="ja-JP" altLang="en-US" dirty="0"/>
              <a:t>　　　　</a:t>
            </a:r>
            <a:r>
              <a:rPr kumimoji="1" lang="ja-JP" altLang="en-US" sz="1400" dirty="0"/>
              <a:t>京都教育大学自然</a:t>
            </a:r>
            <a:r>
              <a:rPr kumimoji="1" lang="en-US" altLang="ja-JP" sz="1400" dirty="0"/>
              <a:t>ICT</a:t>
            </a:r>
            <a:r>
              <a:rPr kumimoji="1" lang="ja-JP" altLang="en-US" sz="1400" dirty="0"/>
              <a:t>教材プロジェクト（</a:t>
            </a:r>
            <a:r>
              <a:rPr kumimoji="1" lang="en-US" altLang="ja-JP" sz="1400" dirty="0"/>
              <a:t>2022</a:t>
            </a:r>
            <a:r>
              <a:rPr kumimoji="1" lang="ja-JP" altLang="en-US" sz="1400" dirty="0"/>
              <a:t>）「生物観察支援システム</a:t>
            </a:r>
            <a:r>
              <a:rPr kumimoji="1" lang="en-US" altLang="ja-JP" sz="1400" dirty="0"/>
              <a:t>Ⅱ</a:t>
            </a:r>
            <a:r>
              <a:rPr kumimoji="1" lang="ja-JP" altLang="en-US" sz="1400" dirty="0"/>
              <a:t>」</a:t>
            </a:r>
            <a:endParaRPr kumimoji="1" lang="en-US" altLang="ja-JP" sz="1400" dirty="0"/>
          </a:p>
          <a:p>
            <a:pPr>
              <a:spcBef>
                <a:spcPts val="600"/>
              </a:spcBef>
            </a:pPr>
            <a:r>
              <a:rPr kumimoji="1" lang="ja-JP" altLang="en-US" dirty="0"/>
              <a:t>　　　　</a:t>
            </a:r>
            <a:r>
              <a:rPr kumimoji="1" lang="en-US" altLang="ja-JP" sz="1400" dirty="0"/>
              <a:t>URL:</a:t>
            </a:r>
            <a:r>
              <a:rPr kumimoji="1" lang="ja-JP" altLang="en-US" sz="1400" dirty="0"/>
              <a:t>　</a:t>
            </a:r>
            <a:r>
              <a:rPr kumimoji="1" lang="en-US" altLang="ja-JP" sz="1400" dirty="0">
                <a:hlinkClick r:id="rId2"/>
              </a:rPr>
              <a:t>https://natsci.kyokyo-u.ac.jp/~imai/index.php/nature_ICT_kyokyo</a:t>
            </a:r>
            <a:endParaRPr kumimoji="1" lang="en-US" altLang="ja-JP" sz="1400" dirty="0"/>
          </a:p>
          <a:p>
            <a:pPr>
              <a:spcBef>
                <a:spcPts val="1200"/>
              </a:spcBef>
            </a:pPr>
            <a:r>
              <a:rPr kumimoji="1" lang="ja-JP" altLang="en-US" sz="2000" dirty="0"/>
              <a:t>　　・商的利用については禁じます。</a:t>
            </a:r>
            <a:endParaRPr kumimoji="1" lang="en-US" altLang="ja-JP" sz="2000" dirty="0"/>
          </a:p>
          <a:p>
            <a:pPr>
              <a:spcBef>
                <a:spcPts val="600"/>
              </a:spcBef>
            </a:pPr>
            <a:endParaRPr kumimoji="1" lang="ja-JP" altLang="en-US" sz="2000" dirty="0"/>
          </a:p>
        </p:txBody>
      </p:sp>
    </p:spTree>
    <p:extLst>
      <p:ext uri="{BB962C8B-B14F-4D97-AF65-F5344CB8AC3E}">
        <p14:creationId xmlns:p14="http://schemas.microsoft.com/office/powerpoint/2010/main" val="225267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オンライン メディア 1" title="コフキトンボの離陸">
            <a:hlinkClick r:id="" action="ppaction://media"/>
            <a:extLst>
              <a:ext uri="{FF2B5EF4-FFF2-40B4-BE49-F238E27FC236}">
                <a16:creationId xmlns:a16="http://schemas.microsoft.com/office/drawing/2014/main" id="{810A9F16-382C-4CD1-99FF-6B7F61D2F9AE}"/>
              </a:ext>
            </a:extLst>
          </p:cNvPr>
          <p:cNvPicPr>
            <a:picLocks noGrp="1" noRot="1" noChangeAspect="1"/>
          </p:cNvPicPr>
          <p:nvPr>
            <p:ph type="media" sz="quarter" idx="17"/>
            <a:videoFile r:link="rId1"/>
          </p:nvPr>
        </p:nvPicPr>
        <p:blipFill>
          <a:blip r:embed="rId5"/>
          <a:stretch>
            <a:fillRect/>
          </a:stretch>
        </p:blipFill>
        <p:spPr>
          <a:xfrm>
            <a:off x="153194" y="142081"/>
            <a:ext cx="4064000" cy="2286000"/>
          </a:xfrm>
          <a:prstGeom prst="rect">
            <a:avLst/>
          </a:prstGeom>
        </p:spPr>
      </p:pic>
      <p:pic>
        <p:nvPicPr>
          <p:cNvPr id="23" name="オンライン メディア 2" title="コフキトンボの交尾準備">
            <a:hlinkClick r:id="" action="ppaction://media"/>
            <a:extLst>
              <a:ext uri="{FF2B5EF4-FFF2-40B4-BE49-F238E27FC236}">
                <a16:creationId xmlns:a16="http://schemas.microsoft.com/office/drawing/2014/main" id="{96EB0E32-1E7A-4641-BDF5-698083B30075}"/>
              </a:ext>
            </a:extLst>
          </p:cNvPr>
          <p:cNvPicPr>
            <a:picLocks noGrp="1" noRot="1" noChangeAspect="1"/>
          </p:cNvPicPr>
          <p:nvPr>
            <p:ph type="media" sz="quarter" idx="18"/>
            <a:videoFile r:link="rId2"/>
          </p:nvPr>
        </p:nvPicPr>
        <p:blipFill>
          <a:blip r:embed="rId6"/>
          <a:stretch>
            <a:fillRect/>
          </a:stretch>
        </p:blipFill>
        <p:spPr>
          <a:xfrm>
            <a:off x="4947444" y="142081"/>
            <a:ext cx="4064000" cy="2286000"/>
          </a:xfrm>
          <a:prstGeom prst="rect">
            <a:avLst/>
          </a:prstGeom>
        </p:spPr>
      </p:pic>
      <p:pic>
        <p:nvPicPr>
          <p:cNvPr id="24" name="オンライン メディア 3" title="やご（オオサカサナエ）の泳ぎ方">
            <a:hlinkClick r:id="" action="ppaction://media"/>
            <a:extLst>
              <a:ext uri="{FF2B5EF4-FFF2-40B4-BE49-F238E27FC236}">
                <a16:creationId xmlns:a16="http://schemas.microsoft.com/office/drawing/2014/main" id="{E7011C2F-0475-4921-B140-4DEACA44CDF2}"/>
              </a:ext>
            </a:extLst>
          </p:cNvPr>
          <p:cNvPicPr>
            <a:picLocks noGrp="1" noRot="1" noChangeAspect="1"/>
          </p:cNvPicPr>
          <p:nvPr>
            <p:ph type="media" sz="quarter" idx="19"/>
            <a:videoFile r:link="rId3"/>
          </p:nvPr>
        </p:nvPicPr>
        <p:blipFill>
          <a:blip r:embed="rId7"/>
          <a:stretch>
            <a:fillRect/>
          </a:stretch>
        </p:blipFill>
        <p:spPr>
          <a:xfrm>
            <a:off x="153194" y="3572669"/>
            <a:ext cx="4064000" cy="2286000"/>
          </a:xfrm>
          <a:prstGeom prst="rect">
            <a:avLst/>
          </a:prstGeom>
        </p:spPr>
      </p:pic>
      <p:sp>
        <p:nvSpPr>
          <p:cNvPr id="26" name="テキスト プレースホルダー 25">
            <a:extLst>
              <a:ext uri="{FF2B5EF4-FFF2-40B4-BE49-F238E27FC236}">
                <a16:creationId xmlns:a16="http://schemas.microsoft.com/office/drawing/2014/main" id="{A5BD2F01-7049-4C59-9FF6-444F4664EF55}"/>
              </a:ext>
            </a:extLst>
          </p:cNvPr>
          <p:cNvSpPr txBox="1">
            <a:spLocks noGrp="1"/>
          </p:cNvSpPr>
          <p:nvPr>
            <p:ph type="body" sz="quarter" idx="21"/>
          </p:nvPr>
        </p:nvSpPr>
        <p:spPr>
          <a:xfrm>
            <a:off x="85725" y="2576513"/>
            <a:ext cx="4198938" cy="719137"/>
          </a:xfrm>
          <a:prstGeom prst="rect">
            <a:avLst/>
          </a:prstGeom>
          <a:noFill/>
        </p:spPr>
        <p:txBody>
          <a:bodyPr wrap="square">
            <a:spAutoFit/>
          </a:bodyPr>
          <a:lstStyle/>
          <a:p>
            <a:r>
              <a:rPr lang="ja-JP" altLang="en-US" sz="1200" b="1" dirty="0">
                <a:effectLst/>
              </a:rPr>
              <a:t>コフキトンボの離陸</a:t>
            </a:r>
            <a:endParaRPr lang="ja-JP" altLang="en-US" sz="1200" b="1" dirty="0"/>
          </a:p>
          <a:p>
            <a:r>
              <a:rPr lang="ja-JP" altLang="en-US" sz="1200" dirty="0">
                <a:effectLst/>
              </a:rPr>
              <a:t>大学近くの親水公園（伏見港公園）でコフキトンボのオスです。 </a:t>
            </a:r>
            <a:r>
              <a:rPr lang="en-US" altLang="ja-JP" sz="1200" dirty="0">
                <a:effectLst/>
              </a:rPr>
              <a:t>40</a:t>
            </a:r>
            <a:r>
              <a:rPr lang="ja-JP" altLang="en-US" sz="1200" dirty="0">
                <a:effectLst/>
              </a:rPr>
              <a:t>倍スローで、離陸の様子を観察しました。</a:t>
            </a:r>
            <a:endParaRPr lang="ja-JP" altLang="en-US" sz="1200" dirty="0"/>
          </a:p>
        </p:txBody>
      </p:sp>
      <p:sp>
        <p:nvSpPr>
          <p:cNvPr id="27" name="テキスト プレースホルダー 26">
            <a:extLst>
              <a:ext uri="{FF2B5EF4-FFF2-40B4-BE49-F238E27FC236}">
                <a16:creationId xmlns:a16="http://schemas.microsoft.com/office/drawing/2014/main" id="{0E393379-1FD2-4C3B-8451-82042A9D5476}"/>
              </a:ext>
            </a:extLst>
          </p:cNvPr>
          <p:cNvSpPr txBox="1">
            <a:spLocks noGrp="1"/>
          </p:cNvSpPr>
          <p:nvPr>
            <p:ph type="body" sz="quarter" idx="22"/>
          </p:nvPr>
        </p:nvSpPr>
        <p:spPr>
          <a:xfrm>
            <a:off x="4879975" y="2576513"/>
            <a:ext cx="4198938" cy="719137"/>
          </a:xfrm>
          <a:prstGeom prst="rect">
            <a:avLst/>
          </a:prstGeom>
          <a:noFill/>
        </p:spPr>
        <p:txBody>
          <a:bodyPr wrap="square">
            <a:spAutoFit/>
          </a:bodyPr>
          <a:lstStyle/>
          <a:p>
            <a:r>
              <a:rPr lang="ja-JP" altLang="en-US" sz="1200" b="1" dirty="0">
                <a:effectLst/>
              </a:rPr>
              <a:t>コフキトンボの交尾準備</a:t>
            </a:r>
            <a:endParaRPr lang="ja-JP" altLang="en-US" sz="1200" b="1" dirty="0"/>
          </a:p>
          <a:p>
            <a:r>
              <a:rPr lang="ja-JP" altLang="en-US" sz="1200" dirty="0">
                <a:effectLst/>
              </a:rPr>
              <a:t>トンボのオスは交尾するために、精子を「副交尾器」に移します。コフキトンボを撮影していたら、偶然観察できました。</a:t>
            </a:r>
            <a:endParaRPr lang="ja-JP" altLang="en-US" sz="1200" dirty="0"/>
          </a:p>
        </p:txBody>
      </p:sp>
      <p:sp>
        <p:nvSpPr>
          <p:cNvPr id="28" name="テキスト プレースホルダー 27">
            <a:extLst>
              <a:ext uri="{FF2B5EF4-FFF2-40B4-BE49-F238E27FC236}">
                <a16:creationId xmlns:a16="http://schemas.microsoft.com/office/drawing/2014/main" id="{866BBF33-AAC1-44F2-BA46-B9DFA480B236}"/>
              </a:ext>
            </a:extLst>
          </p:cNvPr>
          <p:cNvSpPr txBox="1">
            <a:spLocks noGrp="1"/>
          </p:cNvSpPr>
          <p:nvPr>
            <p:ph type="body" sz="quarter" idx="23"/>
          </p:nvPr>
        </p:nvSpPr>
        <p:spPr>
          <a:xfrm>
            <a:off x="85725" y="5995988"/>
            <a:ext cx="4198938" cy="720725"/>
          </a:xfrm>
          <a:prstGeom prst="rect">
            <a:avLst/>
          </a:prstGeom>
          <a:noFill/>
        </p:spPr>
        <p:txBody>
          <a:bodyPr wrap="square">
            <a:spAutoFit/>
          </a:bodyPr>
          <a:lstStyle/>
          <a:p>
            <a:r>
              <a:rPr lang="ja-JP" altLang="en-US" sz="1200" b="1" dirty="0"/>
              <a:t>やご（オオサカサナエ）の泳ぎ方</a:t>
            </a:r>
          </a:p>
          <a:p>
            <a:r>
              <a:rPr lang="ja-JP" altLang="en-US" sz="1200" dirty="0"/>
              <a:t>トンボやヤンマの仲間のやごは、手足を使わず、滑るように泳ぎます。大学近くの親水公園のやごを撮影して、泳ぎ方を観察しました。</a:t>
            </a:r>
          </a:p>
        </p:txBody>
      </p:sp>
    </p:spTree>
    <p:extLst>
      <p:ext uri="{BB962C8B-B14F-4D97-AF65-F5344CB8AC3E}">
        <p14:creationId xmlns:p14="http://schemas.microsoft.com/office/powerpoint/2010/main" val="304055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3"/>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22"/>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22"/>
                                        </p:tgtEl>
                                      </p:cBhvr>
                                    </p:cmd>
                                  </p:childTnLst>
                                </p:cTn>
                              </p:par>
                            </p:childTnLst>
                          </p:cTn>
                        </p:par>
                      </p:childTnLst>
                    </p:cTn>
                  </p:par>
                </p:childTnLst>
              </p:cTn>
              <p:nextCondLst>
                <p:cond evt="onClick" delay="0">
                  <p:tgtEl>
                    <p:spTgt spid="22"/>
                  </p:tgtEl>
                </p:cond>
              </p:nextCondLst>
            </p:seq>
            <p:video>
              <p:cMediaNode vol="80000">
                <p:cTn id="20" fill="hold" display="0">
                  <p:stCondLst>
                    <p:cond delay="indefinite"/>
                  </p:stCondLst>
                </p:cTn>
                <p:tgtEl>
                  <p:spTgt spid="22"/>
                </p:tgtEl>
              </p:cMediaNode>
            </p:video>
            <p:seq concurrent="1" nextAc="seek">
              <p:cTn id="21" restart="whenNotActive" fill="hold" evtFilter="cancelBubble" nodeType="interactiveSeq">
                <p:stCondLst>
                  <p:cond evt="onClick" delay="0">
                    <p:tgtEl>
                      <p:spTgt spid="23"/>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23"/>
                                        </p:tgtEl>
                                      </p:cBhvr>
                                    </p:cmd>
                                  </p:childTnLst>
                                </p:cTn>
                              </p:par>
                            </p:childTnLst>
                          </p:cTn>
                        </p:par>
                      </p:childTnLst>
                    </p:cTn>
                  </p:par>
                </p:childTnLst>
              </p:cTn>
              <p:nextCondLst>
                <p:cond evt="onClick" delay="0">
                  <p:tgtEl>
                    <p:spTgt spid="23"/>
                  </p:tgtEl>
                </p:cond>
              </p:nextCondLst>
            </p:seq>
            <p:video>
              <p:cMediaNode vol="80000">
                <p:cTn id="26" fill="hold" display="0">
                  <p:stCondLst>
                    <p:cond delay="indefinite"/>
                  </p:stCondLst>
                </p:cTn>
                <p:tgtEl>
                  <p:spTgt spid="23"/>
                </p:tgtEl>
              </p:cMediaNode>
            </p:video>
            <p:seq concurrent="1" nextAc="seek">
              <p:cTn id="27" restart="whenNotActive" fill="hold" evtFilter="cancelBubble" nodeType="interactiveSeq">
                <p:stCondLst>
                  <p:cond evt="onClick" delay="0">
                    <p:tgtEl>
                      <p:spTgt spid="24"/>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clickEffect">
                                  <p:stCondLst>
                                    <p:cond delay="0"/>
                                  </p:stCondLst>
                                  <p:childTnLst>
                                    <p:cmd type="call" cmd="togglePause">
                                      <p:cBhvr>
                                        <p:cTn id="31" dur="1" fill="hold"/>
                                        <p:tgtEl>
                                          <p:spTgt spid="24"/>
                                        </p:tgtEl>
                                      </p:cBhvr>
                                    </p:cmd>
                                  </p:childTnLst>
                                </p:cTn>
                              </p:par>
                            </p:childTnLst>
                          </p:cTn>
                        </p:par>
                      </p:childTnLst>
                    </p:cTn>
                  </p:par>
                </p:childTnLst>
              </p:cTn>
              <p:nextCondLst>
                <p:cond evt="onClick" delay="0">
                  <p:tgtEl>
                    <p:spTgt spid="24"/>
                  </p:tgtEl>
                </p:cond>
              </p:nextCondLst>
            </p:seq>
            <p:video>
              <p:cMediaNode vol="80000">
                <p:cTn id="32" fill="hold" display="0">
                  <p:stCondLst>
                    <p:cond delay="indefinite"/>
                  </p:stCondLst>
                </p:cTn>
                <p:tgtEl>
                  <p:spTgt spid="24"/>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7ABF9CA6-5514-4331-80D6-718FC37AA029}"/>
              </a:ext>
            </a:extLst>
          </p:cNvPr>
          <p:cNvSpPr>
            <a:spLocks noGrp="1"/>
          </p:cNvSpPr>
          <p:nvPr>
            <p:ph type="title"/>
          </p:nvPr>
        </p:nvSpPr>
        <p:spPr/>
        <p:txBody>
          <a:bodyPr/>
          <a:lstStyle/>
          <a:p>
            <a:r>
              <a:rPr lang="ja-JP" altLang="en-US" dirty="0"/>
              <a:t>目次</a:t>
            </a:r>
          </a:p>
        </p:txBody>
      </p:sp>
      <p:sp>
        <p:nvSpPr>
          <p:cNvPr id="4" name="コンテンツ プレースホルダー 3">
            <a:extLst>
              <a:ext uri="{FF2B5EF4-FFF2-40B4-BE49-F238E27FC236}">
                <a16:creationId xmlns:a16="http://schemas.microsoft.com/office/drawing/2014/main" id="{3F8B1207-E7A8-430E-B0BE-B3CEF7280942}"/>
              </a:ext>
            </a:extLst>
          </p:cNvPr>
          <p:cNvSpPr>
            <a:spLocks noGrp="1"/>
          </p:cNvSpPr>
          <p:nvPr>
            <p:ph sz="quarter" idx="10"/>
          </p:nvPr>
        </p:nvSpPr>
        <p:spPr>
          <a:xfrm>
            <a:off x="734976" y="1339703"/>
            <a:ext cx="7886700" cy="5316279"/>
          </a:xfrm>
        </p:spPr>
        <p:txBody>
          <a:bodyPr>
            <a:normAutofit/>
          </a:bodyPr>
          <a:lstStyle/>
          <a:p>
            <a:pPr marL="514350" indent="-514350">
              <a:lnSpc>
                <a:spcPct val="100000"/>
              </a:lnSpc>
              <a:spcBef>
                <a:spcPts val="1200"/>
              </a:spcBef>
              <a:buFont typeface="+mj-lt"/>
              <a:buAutoNum type="arabicPeriod"/>
            </a:pPr>
            <a:r>
              <a:rPr lang="ja-JP" altLang="en-US" dirty="0">
                <a:hlinkClick r:id="rId2" action="ppaction://hlinksldjump"/>
              </a:rPr>
              <a:t>ハナバチ類の観察動画</a:t>
            </a:r>
            <a:endParaRPr lang="en-US" altLang="ja-JP" dirty="0"/>
          </a:p>
          <a:p>
            <a:pPr marL="514350" indent="-514350">
              <a:lnSpc>
                <a:spcPct val="100000"/>
              </a:lnSpc>
              <a:spcBef>
                <a:spcPts val="1200"/>
              </a:spcBef>
              <a:buFont typeface="+mj-lt"/>
              <a:buAutoNum type="arabicPeriod"/>
            </a:pPr>
            <a:r>
              <a:rPr lang="ja-JP" altLang="en-US" dirty="0">
                <a:hlinkClick r:id="rId3" action="ppaction://hlinksldjump"/>
              </a:rPr>
              <a:t>アメンボ類の観察動画</a:t>
            </a:r>
            <a:endParaRPr lang="en-US" altLang="ja-JP" dirty="0"/>
          </a:p>
          <a:p>
            <a:pPr marL="514350" indent="-514350">
              <a:lnSpc>
                <a:spcPct val="100000"/>
              </a:lnSpc>
              <a:spcBef>
                <a:spcPts val="1200"/>
              </a:spcBef>
              <a:buFont typeface="+mj-lt"/>
              <a:buAutoNum type="arabicPeriod"/>
            </a:pPr>
            <a:r>
              <a:rPr lang="ja-JP" altLang="en-US" dirty="0">
                <a:hlinkClick r:id="rId4" action="ppaction://hlinksldjump"/>
              </a:rPr>
              <a:t>チョウ・ガ類の観察動画</a:t>
            </a:r>
            <a:endParaRPr lang="en-US" altLang="ja-JP" dirty="0"/>
          </a:p>
          <a:p>
            <a:pPr marL="514350" indent="-514350">
              <a:lnSpc>
                <a:spcPct val="100000"/>
              </a:lnSpc>
              <a:spcBef>
                <a:spcPts val="1200"/>
              </a:spcBef>
              <a:buFont typeface="+mj-lt"/>
              <a:buAutoNum type="arabicPeriod"/>
            </a:pPr>
            <a:r>
              <a:rPr lang="ja-JP" altLang="en-US" dirty="0">
                <a:hlinkClick r:id="rId5" action="ppaction://hlinksldjump"/>
              </a:rPr>
              <a:t>バッタ類の観察動画</a:t>
            </a:r>
            <a:endParaRPr lang="en-US" altLang="ja-JP" dirty="0"/>
          </a:p>
          <a:p>
            <a:pPr marL="514350" indent="-514350">
              <a:lnSpc>
                <a:spcPct val="100000"/>
              </a:lnSpc>
              <a:spcBef>
                <a:spcPts val="1200"/>
              </a:spcBef>
              <a:buFont typeface="+mj-lt"/>
              <a:buAutoNum type="arabicPeriod"/>
            </a:pPr>
            <a:r>
              <a:rPr lang="ja-JP" altLang="en-US" dirty="0">
                <a:hlinkClick r:id="rId6" action="ppaction://hlinksldjump"/>
              </a:rPr>
              <a:t>トンボ類の観察動画</a:t>
            </a:r>
            <a:endParaRPr lang="en-US" altLang="ja-JP" dirty="0"/>
          </a:p>
          <a:p>
            <a:pPr marL="514350" indent="-514350">
              <a:lnSpc>
                <a:spcPct val="100000"/>
              </a:lnSpc>
              <a:spcBef>
                <a:spcPts val="1200"/>
              </a:spcBef>
              <a:buFont typeface="+mj-lt"/>
              <a:buAutoNum type="arabicPeriod"/>
            </a:pPr>
            <a:r>
              <a:rPr lang="ja-JP" altLang="en-US" b="1" dirty="0">
                <a:hlinkClick r:id="rId7" action="ppaction://hlinksldjump"/>
              </a:rPr>
              <a:t>カマキリ類の観察動画</a:t>
            </a:r>
            <a:endParaRPr lang="en-US" altLang="ja-JP" b="1" dirty="0"/>
          </a:p>
          <a:p>
            <a:pPr marL="514350" indent="-514350">
              <a:lnSpc>
                <a:spcPct val="100000"/>
              </a:lnSpc>
              <a:spcBef>
                <a:spcPts val="1200"/>
              </a:spcBef>
              <a:buFont typeface="+mj-lt"/>
              <a:buAutoNum type="arabicPeriod"/>
            </a:pPr>
            <a:r>
              <a:rPr lang="ja-JP" altLang="en-US" dirty="0">
                <a:hlinkClick r:id="rId8" action="ppaction://hlinksldjump"/>
              </a:rPr>
              <a:t>コウチュウ類の観察動画</a:t>
            </a:r>
            <a:endParaRPr lang="en-US" altLang="ja-JP" dirty="0"/>
          </a:p>
          <a:p>
            <a:pPr marL="514350" indent="-514350">
              <a:lnSpc>
                <a:spcPct val="100000"/>
              </a:lnSpc>
              <a:spcBef>
                <a:spcPts val="1200"/>
              </a:spcBef>
              <a:buFont typeface="+mj-lt"/>
              <a:buAutoNum type="arabicPeriod"/>
            </a:pPr>
            <a:r>
              <a:rPr lang="ja-JP" altLang="en-US" dirty="0">
                <a:hlinkClick r:id="rId9" action="ppaction://hlinksldjump"/>
              </a:rPr>
              <a:t>アリ類・アブラムシ類の観察動画</a:t>
            </a:r>
            <a:endParaRPr lang="en-US" altLang="ja-JP" dirty="0"/>
          </a:p>
          <a:p>
            <a:pPr marL="514350" indent="-514350">
              <a:lnSpc>
                <a:spcPct val="100000"/>
              </a:lnSpc>
              <a:spcBef>
                <a:spcPts val="1200"/>
              </a:spcBef>
              <a:buFont typeface="+mj-lt"/>
              <a:buAutoNum type="arabicPeriod"/>
            </a:pPr>
            <a:r>
              <a:rPr lang="ja-JP" altLang="en-US" dirty="0">
                <a:hlinkClick r:id="rId10" action="ppaction://hlinksldjump"/>
              </a:rPr>
              <a:t>その他の昆虫・小動物の観察動画</a:t>
            </a:r>
            <a:endParaRPr lang="ja-JP" altLang="en-US" dirty="0"/>
          </a:p>
        </p:txBody>
      </p:sp>
    </p:spTree>
    <p:extLst>
      <p:ext uri="{BB962C8B-B14F-4D97-AF65-F5344CB8AC3E}">
        <p14:creationId xmlns:p14="http://schemas.microsoft.com/office/powerpoint/2010/main" val="1987966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オンライン メディア 1" title="獲物を見つけたハラビロカマキリ">
            <a:hlinkClick r:id="" action="ppaction://media"/>
            <a:extLst>
              <a:ext uri="{FF2B5EF4-FFF2-40B4-BE49-F238E27FC236}">
                <a16:creationId xmlns:a16="http://schemas.microsoft.com/office/drawing/2014/main" id="{8CF119A5-76E2-4E28-B770-2358CB1AC278}"/>
              </a:ext>
            </a:extLst>
          </p:cNvPr>
          <p:cNvPicPr>
            <a:picLocks noGrp="1" noRot="1" noChangeAspect="1"/>
          </p:cNvPicPr>
          <p:nvPr>
            <p:ph type="media" sz="quarter" idx="17"/>
            <a:videoFile r:link="rId1"/>
          </p:nvPr>
        </p:nvPicPr>
        <p:blipFill>
          <a:blip r:embed="rId5"/>
          <a:stretch>
            <a:fillRect/>
          </a:stretch>
        </p:blipFill>
        <p:spPr>
          <a:xfrm>
            <a:off x="153194" y="142081"/>
            <a:ext cx="4064000" cy="2286000"/>
          </a:xfrm>
          <a:prstGeom prst="rect">
            <a:avLst/>
          </a:prstGeom>
        </p:spPr>
      </p:pic>
      <p:pic>
        <p:nvPicPr>
          <p:cNvPr id="23" name="オンライン メディア 2" title="カマキリの「視線」">
            <a:hlinkClick r:id="" action="ppaction://media"/>
            <a:extLst>
              <a:ext uri="{FF2B5EF4-FFF2-40B4-BE49-F238E27FC236}">
                <a16:creationId xmlns:a16="http://schemas.microsoft.com/office/drawing/2014/main" id="{DDEC3D6A-99DD-4790-8614-C3D3A580F232}"/>
              </a:ext>
            </a:extLst>
          </p:cNvPr>
          <p:cNvPicPr>
            <a:picLocks noGrp="1" noRot="1" noChangeAspect="1"/>
          </p:cNvPicPr>
          <p:nvPr>
            <p:ph type="media" sz="quarter" idx="18"/>
            <a:videoFile r:link="rId2"/>
          </p:nvPr>
        </p:nvPicPr>
        <p:blipFill>
          <a:blip r:embed="rId6"/>
          <a:stretch>
            <a:fillRect/>
          </a:stretch>
        </p:blipFill>
        <p:spPr>
          <a:xfrm>
            <a:off x="4947444" y="142081"/>
            <a:ext cx="4064000" cy="2286000"/>
          </a:xfrm>
          <a:prstGeom prst="rect">
            <a:avLst/>
          </a:prstGeom>
        </p:spPr>
      </p:pic>
      <p:sp>
        <p:nvSpPr>
          <p:cNvPr id="26" name="テキスト プレースホルダー 25">
            <a:extLst>
              <a:ext uri="{FF2B5EF4-FFF2-40B4-BE49-F238E27FC236}">
                <a16:creationId xmlns:a16="http://schemas.microsoft.com/office/drawing/2014/main" id="{E28A1293-BC45-4562-8170-F7D02C742FA0}"/>
              </a:ext>
            </a:extLst>
          </p:cNvPr>
          <p:cNvSpPr txBox="1">
            <a:spLocks noGrp="1"/>
          </p:cNvSpPr>
          <p:nvPr>
            <p:ph type="body" sz="quarter" idx="21"/>
          </p:nvPr>
        </p:nvSpPr>
        <p:spPr>
          <a:xfrm>
            <a:off x="85725" y="2576513"/>
            <a:ext cx="4198938" cy="719137"/>
          </a:xfrm>
          <a:prstGeom prst="rect">
            <a:avLst/>
          </a:prstGeom>
          <a:noFill/>
        </p:spPr>
        <p:txBody>
          <a:bodyPr wrap="square">
            <a:spAutoFit/>
          </a:bodyPr>
          <a:lstStyle/>
          <a:p>
            <a:r>
              <a:rPr lang="ja-JP" altLang="en-US" sz="1200" b="1" dirty="0"/>
              <a:t>獲物を見つけたハラビロカマキリ</a:t>
            </a:r>
          </a:p>
          <a:p>
            <a:r>
              <a:rPr lang="ja-JP" altLang="en-US" sz="1200" dirty="0"/>
              <a:t>カマキリは目で獲物を見て、近づいてきたところを捕らえます。キャンパスで捕まえたハラビロカマキリを観察してみました。</a:t>
            </a:r>
          </a:p>
        </p:txBody>
      </p:sp>
      <p:sp>
        <p:nvSpPr>
          <p:cNvPr id="27" name="テキスト プレースホルダー 26">
            <a:extLst>
              <a:ext uri="{FF2B5EF4-FFF2-40B4-BE49-F238E27FC236}">
                <a16:creationId xmlns:a16="http://schemas.microsoft.com/office/drawing/2014/main" id="{B3B70749-1F7C-4BE6-B07A-921675F3D9AC}"/>
              </a:ext>
            </a:extLst>
          </p:cNvPr>
          <p:cNvSpPr txBox="1">
            <a:spLocks noGrp="1"/>
          </p:cNvSpPr>
          <p:nvPr>
            <p:ph type="body" sz="quarter" idx="22"/>
          </p:nvPr>
        </p:nvSpPr>
        <p:spPr>
          <a:xfrm>
            <a:off x="4879975" y="2576513"/>
            <a:ext cx="4198938" cy="719137"/>
          </a:xfrm>
          <a:prstGeom prst="rect">
            <a:avLst/>
          </a:prstGeom>
          <a:noFill/>
        </p:spPr>
        <p:txBody>
          <a:bodyPr wrap="square">
            <a:spAutoFit/>
          </a:bodyPr>
          <a:lstStyle/>
          <a:p>
            <a:r>
              <a:rPr lang="ja-JP" altLang="en-US" sz="1200" b="1" dirty="0"/>
              <a:t>ハラビロカマキリの「視線」</a:t>
            </a:r>
          </a:p>
          <a:p>
            <a:r>
              <a:rPr lang="ja-JP" altLang="en-US" sz="1200" dirty="0"/>
              <a:t>ハラビロカマキリの偽瞳孔を観察しました。本当の瞳では有りませんが、こちらを「見る」表情が面白いですね。</a:t>
            </a:r>
          </a:p>
        </p:txBody>
      </p:sp>
      <p:pic>
        <p:nvPicPr>
          <p:cNvPr id="38" name="オンライン メディア 4" title="ハラビロカマキリの身づくろい">
            <a:hlinkClick r:id="" action="ppaction://media"/>
            <a:extLst>
              <a:ext uri="{FF2B5EF4-FFF2-40B4-BE49-F238E27FC236}">
                <a16:creationId xmlns:a16="http://schemas.microsoft.com/office/drawing/2014/main" id="{27632212-779B-4771-A5E0-C69AD4EDE32C}"/>
              </a:ext>
            </a:extLst>
          </p:cNvPr>
          <p:cNvPicPr>
            <a:picLocks noGrp="1" noRot="1" noChangeAspect="1"/>
          </p:cNvPicPr>
          <p:nvPr>
            <p:ph type="media" sz="quarter" idx="19"/>
            <a:videoFile r:link="rId3"/>
          </p:nvPr>
        </p:nvPicPr>
        <p:blipFill>
          <a:blip r:embed="rId7"/>
          <a:stretch>
            <a:fillRect/>
          </a:stretch>
        </p:blipFill>
        <p:spPr>
          <a:xfrm>
            <a:off x="153194" y="3572669"/>
            <a:ext cx="4064000" cy="2286000"/>
          </a:xfrm>
          <a:prstGeom prst="rect">
            <a:avLst/>
          </a:prstGeom>
        </p:spPr>
      </p:pic>
      <p:sp>
        <p:nvSpPr>
          <p:cNvPr id="39" name="テキスト プレースホルダー 28">
            <a:extLst>
              <a:ext uri="{FF2B5EF4-FFF2-40B4-BE49-F238E27FC236}">
                <a16:creationId xmlns:a16="http://schemas.microsoft.com/office/drawing/2014/main" id="{901D118B-6219-4F16-9482-5C02DB2D5449}"/>
              </a:ext>
            </a:extLst>
          </p:cNvPr>
          <p:cNvSpPr txBox="1">
            <a:spLocks noGrp="1"/>
          </p:cNvSpPr>
          <p:nvPr>
            <p:ph type="body" sz="quarter" idx="23"/>
          </p:nvPr>
        </p:nvSpPr>
        <p:spPr>
          <a:xfrm>
            <a:off x="85725" y="5995988"/>
            <a:ext cx="4198938" cy="720725"/>
          </a:xfrm>
          <a:prstGeom prst="rect">
            <a:avLst/>
          </a:prstGeom>
          <a:noFill/>
        </p:spPr>
        <p:txBody>
          <a:bodyPr wrap="square">
            <a:spAutoFit/>
          </a:bodyPr>
          <a:lstStyle/>
          <a:p>
            <a:r>
              <a:rPr lang="ja-JP" altLang="en-US" sz="1200" b="1" dirty="0">
                <a:effectLst/>
              </a:rPr>
              <a:t>ハラビロカマキリの身づくろい</a:t>
            </a:r>
            <a:endParaRPr lang="ja-JP" altLang="en-US" sz="1200" b="1" dirty="0"/>
          </a:p>
          <a:p>
            <a:r>
              <a:rPr lang="ja-JP" altLang="en-US" sz="1200" dirty="0"/>
              <a:t>昆虫は意外にきれい好きです。キャンパスで捕まえたハラビロカマキリが、顔や足をそうじする様子を観察しました。</a:t>
            </a:r>
          </a:p>
        </p:txBody>
      </p:sp>
    </p:spTree>
    <p:extLst>
      <p:ext uri="{BB962C8B-B14F-4D97-AF65-F5344CB8AC3E}">
        <p14:creationId xmlns:p14="http://schemas.microsoft.com/office/powerpoint/2010/main" val="383724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3"/>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22"/>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22"/>
                                        </p:tgtEl>
                                      </p:cBhvr>
                                    </p:cmd>
                                  </p:childTnLst>
                                </p:cTn>
                              </p:par>
                            </p:childTnLst>
                          </p:cTn>
                        </p:par>
                      </p:childTnLst>
                    </p:cTn>
                  </p:par>
                </p:childTnLst>
              </p:cTn>
              <p:nextCondLst>
                <p:cond evt="onClick" delay="0">
                  <p:tgtEl>
                    <p:spTgt spid="22"/>
                  </p:tgtEl>
                </p:cond>
              </p:nextCondLst>
            </p:seq>
            <p:video>
              <p:cMediaNode vol="80000">
                <p:cTn id="20" fill="hold" display="0">
                  <p:stCondLst>
                    <p:cond delay="indefinite"/>
                  </p:stCondLst>
                </p:cTn>
                <p:tgtEl>
                  <p:spTgt spid="22"/>
                </p:tgtEl>
              </p:cMediaNode>
            </p:video>
            <p:seq concurrent="1" nextAc="seek">
              <p:cTn id="21" restart="whenNotActive" fill="hold" evtFilter="cancelBubble" nodeType="interactiveSeq">
                <p:stCondLst>
                  <p:cond evt="onClick" delay="0">
                    <p:tgtEl>
                      <p:spTgt spid="23"/>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23"/>
                                        </p:tgtEl>
                                      </p:cBhvr>
                                    </p:cmd>
                                  </p:childTnLst>
                                </p:cTn>
                              </p:par>
                            </p:childTnLst>
                          </p:cTn>
                        </p:par>
                      </p:childTnLst>
                    </p:cTn>
                  </p:par>
                </p:childTnLst>
              </p:cTn>
              <p:nextCondLst>
                <p:cond evt="onClick" delay="0">
                  <p:tgtEl>
                    <p:spTgt spid="23"/>
                  </p:tgtEl>
                </p:cond>
              </p:nextCondLst>
            </p:seq>
            <p:video>
              <p:cMediaNode vol="80000">
                <p:cTn id="26" fill="hold" display="0">
                  <p:stCondLst>
                    <p:cond delay="indefinite"/>
                  </p:stCondLst>
                </p:cTn>
                <p:tgtEl>
                  <p:spTgt spid="23"/>
                </p:tgtEl>
              </p:cMediaNode>
            </p:video>
            <p:seq concurrent="1" nextAc="seek">
              <p:cTn id="27" restart="whenNotActive" fill="hold" evtFilter="cancelBubble" nodeType="interactiveSeq">
                <p:stCondLst>
                  <p:cond evt="onClick" delay="0">
                    <p:tgtEl>
                      <p:spTgt spid="38"/>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clickEffect">
                                  <p:stCondLst>
                                    <p:cond delay="0"/>
                                  </p:stCondLst>
                                  <p:childTnLst>
                                    <p:cmd type="call" cmd="togglePause">
                                      <p:cBhvr>
                                        <p:cTn id="31" dur="1" fill="hold"/>
                                        <p:tgtEl>
                                          <p:spTgt spid="38"/>
                                        </p:tgtEl>
                                      </p:cBhvr>
                                    </p:cmd>
                                  </p:childTnLst>
                                </p:cTn>
                              </p:par>
                            </p:childTnLst>
                          </p:cTn>
                        </p:par>
                      </p:childTnLst>
                    </p:cTn>
                  </p:par>
                </p:childTnLst>
              </p:cTn>
              <p:nextCondLst>
                <p:cond evt="onClick" delay="0">
                  <p:tgtEl>
                    <p:spTgt spid="38"/>
                  </p:tgtEl>
                </p:cond>
              </p:nextCondLst>
            </p:seq>
            <p:video>
              <p:cMediaNode vol="80000">
                <p:cTn id="32" fill="hold" display="0">
                  <p:stCondLst>
                    <p:cond delay="indefinite"/>
                  </p:stCondLst>
                </p:cTn>
                <p:tgtEl>
                  <p:spTgt spid="38"/>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7ABF9CA6-5514-4331-80D6-718FC37AA029}"/>
              </a:ext>
            </a:extLst>
          </p:cNvPr>
          <p:cNvSpPr>
            <a:spLocks noGrp="1"/>
          </p:cNvSpPr>
          <p:nvPr>
            <p:ph type="title"/>
          </p:nvPr>
        </p:nvSpPr>
        <p:spPr/>
        <p:txBody>
          <a:bodyPr/>
          <a:lstStyle/>
          <a:p>
            <a:r>
              <a:rPr lang="ja-JP" altLang="en-US" dirty="0"/>
              <a:t>目次</a:t>
            </a:r>
          </a:p>
        </p:txBody>
      </p:sp>
      <p:sp>
        <p:nvSpPr>
          <p:cNvPr id="4" name="コンテンツ プレースホルダー 3">
            <a:extLst>
              <a:ext uri="{FF2B5EF4-FFF2-40B4-BE49-F238E27FC236}">
                <a16:creationId xmlns:a16="http://schemas.microsoft.com/office/drawing/2014/main" id="{3F8B1207-E7A8-430E-B0BE-B3CEF7280942}"/>
              </a:ext>
            </a:extLst>
          </p:cNvPr>
          <p:cNvSpPr>
            <a:spLocks noGrp="1"/>
          </p:cNvSpPr>
          <p:nvPr>
            <p:ph sz="quarter" idx="10"/>
          </p:nvPr>
        </p:nvSpPr>
        <p:spPr>
          <a:xfrm>
            <a:off x="734976" y="1339703"/>
            <a:ext cx="7886700" cy="5316279"/>
          </a:xfrm>
        </p:spPr>
        <p:txBody>
          <a:bodyPr>
            <a:normAutofit/>
          </a:bodyPr>
          <a:lstStyle/>
          <a:p>
            <a:pPr marL="514350" indent="-514350">
              <a:lnSpc>
                <a:spcPct val="100000"/>
              </a:lnSpc>
              <a:spcBef>
                <a:spcPts val="1200"/>
              </a:spcBef>
              <a:buFont typeface="+mj-lt"/>
              <a:buAutoNum type="arabicPeriod"/>
            </a:pPr>
            <a:r>
              <a:rPr lang="ja-JP" altLang="en-US" dirty="0">
                <a:hlinkClick r:id="rId2" action="ppaction://hlinksldjump"/>
              </a:rPr>
              <a:t>ハナバチ類の観察動画</a:t>
            </a:r>
            <a:endParaRPr lang="en-US" altLang="ja-JP" dirty="0"/>
          </a:p>
          <a:p>
            <a:pPr marL="514350" indent="-514350">
              <a:lnSpc>
                <a:spcPct val="100000"/>
              </a:lnSpc>
              <a:spcBef>
                <a:spcPts val="1200"/>
              </a:spcBef>
              <a:buFont typeface="+mj-lt"/>
              <a:buAutoNum type="arabicPeriod"/>
            </a:pPr>
            <a:r>
              <a:rPr lang="ja-JP" altLang="en-US" dirty="0">
                <a:hlinkClick r:id="rId3" action="ppaction://hlinksldjump"/>
              </a:rPr>
              <a:t>アメンボ類の観察動画</a:t>
            </a:r>
            <a:endParaRPr lang="en-US" altLang="ja-JP" dirty="0"/>
          </a:p>
          <a:p>
            <a:pPr marL="514350" indent="-514350">
              <a:lnSpc>
                <a:spcPct val="100000"/>
              </a:lnSpc>
              <a:spcBef>
                <a:spcPts val="1200"/>
              </a:spcBef>
              <a:buFont typeface="+mj-lt"/>
              <a:buAutoNum type="arabicPeriod"/>
            </a:pPr>
            <a:r>
              <a:rPr lang="ja-JP" altLang="en-US" dirty="0">
                <a:hlinkClick r:id="rId4" action="ppaction://hlinksldjump"/>
              </a:rPr>
              <a:t>チョウ・ガ類の観察動画</a:t>
            </a:r>
            <a:endParaRPr lang="en-US" altLang="ja-JP" dirty="0"/>
          </a:p>
          <a:p>
            <a:pPr marL="514350" indent="-514350">
              <a:lnSpc>
                <a:spcPct val="100000"/>
              </a:lnSpc>
              <a:spcBef>
                <a:spcPts val="1200"/>
              </a:spcBef>
              <a:buFont typeface="+mj-lt"/>
              <a:buAutoNum type="arabicPeriod"/>
            </a:pPr>
            <a:r>
              <a:rPr lang="ja-JP" altLang="en-US" dirty="0">
                <a:hlinkClick r:id="rId5" action="ppaction://hlinksldjump"/>
              </a:rPr>
              <a:t>バッタ類の観察動画</a:t>
            </a:r>
            <a:endParaRPr lang="en-US" altLang="ja-JP" dirty="0"/>
          </a:p>
          <a:p>
            <a:pPr marL="514350" indent="-514350">
              <a:lnSpc>
                <a:spcPct val="100000"/>
              </a:lnSpc>
              <a:spcBef>
                <a:spcPts val="1200"/>
              </a:spcBef>
              <a:buFont typeface="+mj-lt"/>
              <a:buAutoNum type="arabicPeriod"/>
            </a:pPr>
            <a:r>
              <a:rPr lang="ja-JP" altLang="en-US" dirty="0">
                <a:hlinkClick r:id="rId6" action="ppaction://hlinksldjump"/>
              </a:rPr>
              <a:t>トンボ類の観察動画</a:t>
            </a:r>
            <a:endParaRPr lang="en-US" altLang="ja-JP" dirty="0"/>
          </a:p>
          <a:p>
            <a:pPr marL="514350" indent="-514350">
              <a:lnSpc>
                <a:spcPct val="100000"/>
              </a:lnSpc>
              <a:spcBef>
                <a:spcPts val="1200"/>
              </a:spcBef>
              <a:buFont typeface="+mj-lt"/>
              <a:buAutoNum type="arabicPeriod"/>
            </a:pPr>
            <a:r>
              <a:rPr lang="ja-JP" altLang="en-US" dirty="0">
                <a:hlinkClick r:id="rId7" action="ppaction://hlinksldjump"/>
              </a:rPr>
              <a:t>カマキリ類の観察動画</a:t>
            </a:r>
            <a:endParaRPr lang="en-US" altLang="ja-JP" dirty="0"/>
          </a:p>
          <a:p>
            <a:pPr marL="514350" indent="-514350">
              <a:lnSpc>
                <a:spcPct val="100000"/>
              </a:lnSpc>
              <a:spcBef>
                <a:spcPts val="1200"/>
              </a:spcBef>
              <a:buFont typeface="+mj-lt"/>
              <a:buAutoNum type="arabicPeriod"/>
            </a:pPr>
            <a:r>
              <a:rPr lang="ja-JP" altLang="en-US" b="1" dirty="0">
                <a:hlinkClick r:id="rId8" action="ppaction://hlinksldjump"/>
              </a:rPr>
              <a:t>コウチュウ類の観察動画</a:t>
            </a:r>
            <a:endParaRPr lang="en-US" altLang="ja-JP" b="1" dirty="0"/>
          </a:p>
          <a:p>
            <a:pPr marL="514350" indent="-514350">
              <a:lnSpc>
                <a:spcPct val="100000"/>
              </a:lnSpc>
              <a:spcBef>
                <a:spcPts val="1200"/>
              </a:spcBef>
              <a:buFont typeface="+mj-lt"/>
              <a:buAutoNum type="arabicPeriod"/>
            </a:pPr>
            <a:r>
              <a:rPr lang="ja-JP" altLang="en-US" dirty="0">
                <a:hlinkClick r:id="rId9" action="ppaction://hlinksldjump"/>
              </a:rPr>
              <a:t>アリ類・アブラムシ類の観察動画</a:t>
            </a:r>
            <a:endParaRPr lang="en-US" altLang="ja-JP" dirty="0"/>
          </a:p>
          <a:p>
            <a:pPr marL="514350" indent="-514350">
              <a:lnSpc>
                <a:spcPct val="100000"/>
              </a:lnSpc>
              <a:spcBef>
                <a:spcPts val="1200"/>
              </a:spcBef>
              <a:buFont typeface="+mj-lt"/>
              <a:buAutoNum type="arabicPeriod"/>
            </a:pPr>
            <a:r>
              <a:rPr lang="ja-JP" altLang="en-US" dirty="0">
                <a:hlinkClick r:id="rId10" action="ppaction://hlinksldjump"/>
              </a:rPr>
              <a:t>その他の昆虫・小動物の観察動画</a:t>
            </a:r>
            <a:endParaRPr lang="ja-JP" altLang="en-US" dirty="0"/>
          </a:p>
        </p:txBody>
      </p:sp>
    </p:spTree>
    <p:extLst>
      <p:ext uri="{BB962C8B-B14F-4D97-AF65-F5344CB8AC3E}">
        <p14:creationId xmlns:p14="http://schemas.microsoft.com/office/powerpoint/2010/main" val="1905676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オンライン メディア 3" title="コメツキムシの起き上がりかた">
            <a:hlinkClick r:id="" action="ppaction://media"/>
            <a:extLst>
              <a:ext uri="{FF2B5EF4-FFF2-40B4-BE49-F238E27FC236}">
                <a16:creationId xmlns:a16="http://schemas.microsoft.com/office/drawing/2014/main" id="{79BCB652-B942-41D8-83B1-F68556AA5C5A}"/>
              </a:ext>
            </a:extLst>
          </p:cNvPr>
          <p:cNvPicPr>
            <a:picLocks noGrp="1" noRot="1" noChangeAspect="1"/>
          </p:cNvPicPr>
          <p:nvPr>
            <p:ph type="media" sz="quarter" idx="19"/>
            <a:videoFile r:link="rId1"/>
          </p:nvPr>
        </p:nvPicPr>
        <p:blipFill>
          <a:blip r:embed="rId6"/>
          <a:stretch>
            <a:fillRect/>
          </a:stretch>
        </p:blipFill>
        <p:spPr>
          <a:xfrm>
            <a:off x="153194" y="3572669"/>
            <a:ext cx="4064000" cy="2286000"/>
          </a:xfrm>
          <a:prstGeom prst="rect">
            <a:avLst/>
          </a:prstGeom>
        </p:spPr>
      </p:pic>
      <p:sp>
        <p:nvSpPr>
          <p:cNvPr id="28" name="テキスト プレースホルダー 27">
            <a:extLst>
              <a:ext uri="{FF2B5EF4-FFF2-40B4-BE49-F238E27FC236}">
                <a16:creationId xmlns:a16="http://schemas.microsoft.com/office/drawing/2014/main" id="{2E6D50DE-781D-4EC1-89F0-E97521B19588}"/>
              </a:ext>
            </a:extLst>
          </p:cNvPr>
          <p:cNvSpPr txBox="1">
            <a:spLocks noGrp="1"/>
          </p:cNvSpPr>
          <p:nvPr>
            <p:ph type="body" sz="quarter" idx="23"/>
          </p:nvPr>
        </p:nvSpPr>
        <p:spPr>
          <a:xfrm>
            <a:off x="85725" y="5995988"/>
            <a:ext cx="4198938" cy="720725"/>
          </a:xfrm>
          <a:prstGeom prst="rect">
            <a:avLst/>
          </a:prstGeom>
          <a:noFill/>
        </p:spPr>
        <p:txBody>
          <a:bodyPr wrap="square">
            <a:spAutoFit/>
          </a:bodyPr>
          <a:lstStyle/>
          <a:p>
            <a:r>
              <a:rPr lang="ja-JP" altLang="en-US" sz="1200" b="1" dirty="0"/>
              <a:t>コメツキムシの起き上がりかた</a:t>
            </a:r>
          </a:p>
          <a:p>
            <a:r>
              <a:rPr lang="ja-JP" altLang="en-US" sz="1200" dirty="0"/>
              <a:t>コメツキムシという、 タマムシに似たコウチュウのなかまです。ひっくり返って起き上がることができないようですが・・・</a:t>
            </a:r>
          </a:p>
        </p:txBody>
      </p:sp>
      <p:pic>
        <p:nvPicPr>
          <p:cNvPr id="18" name="オンライン メディア 1" title="垂直な壁を歩くテントウムシ">
            <a:hlinkClick r:id="" action="ppaction://media"/>
            <a:extLst>
              <a:ext uri="{FF2B5EF4-FFF2-40B4-BE49-F238E27FC236}">
                <a16:creationId xmlns:a16="http://schemas.microsoft.com/office/drawing/2014/main" id="{417CC9A1-5F5E-406D-B844-9B470ECB8837}"/>
              </a:ext>
            </a:extLst>
          </p:cNvPr>
          <p:cNvPicPr>
            <a:picLocks noGrp="1" noRot="1" noChangeAspect="1"/>
          </p:cNvPicPr>
          <p:nvPr>
            <p:ph type="media" sz="quarter" idx="17"/>
            <a:videoFile r:link="rId2"/>
          </p:nvPr>
        </p:nvPicPr>
        <p:blipFill>
          <a:blip r:embed="rId7"/>
          <a:stretch>
            <a:fillRect/>
          </a:stretch>
        </p:blipFill>
        <p:spPr>
          <a:xfrm>
            <a:off x="153194" y="142081"/>
            <a:ext cx="4064000" cy="2286000"/>
          </a:xfrm>
          <a:prstGeom prst="rect">
            <a:avLst/>
          </a:prstGeom>
        </p:spPr>
      </p:pic>
      <p:pic>
        <p:nvPicPr>
          <p:cNvPr id="21" name="オンライン メディア 4" title="テントウムシの起き上がり方">
            <a:hlinkClick r:id="" action="ppaction://media"/>
            <a:extLst>
              <a:ext uri="{FF2B5EF4-FFF2-40B4-BE49-F238E27FC236}">
                <a16:creationId xmlns:a16="http://schemas.microsoft.com/office/drawing/2014/main" id="{AF7E0C9E-6588-4C97-ACD4-E680124AE2E7}"/>
              </a:ext>
            </a:extLst>
          </p:cNvPr>
          <p:cNvPicPr>
            <a:picLocks noGrp="1" noRot="1" noChangeAspect="1"/>
          </p:cNvPicPr>
          <p:nvPr>
            <p:ph type="media" sz="quarter" idx="18"/>
            <a:videoFile r:link="rId3"/>
          </p:nvPr>
        </p:nvPicPr>
        <p:blipFill>
          <a:blip r:embed="rId8"/>
          <a:stretch>
            <a:fillRect/>
          </a:stretch>
        </p:blipFill>
        <p:spPr>
          <a:xfrm>
            <a:off x="4947444" y="142081"/>
            <a:ext cx="4064000" cy="2286000"/>
          </a:xfrm>
          <a:prstGeom prst="rect">
            <a:avLst/>
          </a:prstGeom>
        </p:spPr>
      </p:pic>
      <p:sp>
        <p:nvSpPr>
          <p:cNvPr id="30" name="テキスト プレースホルダー 28">
            <a:extLst>
              <a:ext uri="{FF2B5EF4-FFF2-40B4-BE49-F238E27FC236}">
                <a16:creationId xmlns:a16="http://schemas.microsoft.com/office/drawing/2014/main" id="{D3EE3888-B69D-464A-BCDA-1168B88D32C6}"/>
              </a:ext>
            </a:extLst>
          </p:cNvPr>
          <p:cNvSpPr txBox="1">
            <a:spLocks noGrp="1"/>
          </p:cNvSpPr>
          <p:nvPr>
            <p:ph type="body" sz="quarter" idx="22"/>
          </p:nvPr>
        </p:nvSpPr>
        <p:spPr>
          <a:xfrm>
            <a:off x="4879975" y="2576513"/>
            <a:ext cx="4198938" cy="719137"/>
          </a:xfrm>
          <a:prstGeom prst="rect">
            <a:avLst/>
          </a:prstGeom>
          <a:noFill/>
        </p:spPr>
        <p:txBody>
          <a:bodyPr wrap="square">
            <a:spAutoFit/>
          </a:bodyPr>
          <a:lstStyle/>
          <a:p>
            <a:r>
              <a:rPr lang="ja-JP" altLang="en-US" sz="1200" b="1" dirty="0"/>
              <a:t>テントウムシの起き上がり方</a:t>
            </a:r>
          </a:p>
          <a:p>
            <a:r>
              <a:rPr lang="ja-JP" altLang="en-US" sz="1200" dirty="0"/>
              <a:t>壁から滑り落ちてひっくり返ったテントウムシです。起き上がる様子を、ハイスピード撮影して観察しました。</a:t>
            </a:r>
          </a:p>
        </p:txBody>
      </p:sp>
      <p:pic>
        <p:nvPicPr>
          <p:cNvPr id="31" name="オンライン メディア 2" title="シラホシハナムグリのかお">
            <a:hlinkClick r:id="" action="ppaction://media"/>
            <a:extLst>
              <a:ext uri="{FF2B5EF4-FFF2-40B4-BE49-F238E27FC236}">
                <a16:creationId xmlns:a16="http://schemas.microsoft.com/office/drawing/2014/main" id="{10A2519B-59F3-49F0-8596-39C39FC66126}"/>
              </a:ext>
            </a:extLst>
          </p:cNvPr>
          <p:cNvPicPr>
            <a:picLocks noGrp="1" noRot="1" noChangeAspect="1"/>
          </p:cNvPicPr>
          <p:nvPr>
            <p:ph type="media" sz="quarter" idx="20"/>
            <a:videoFile r:link="rId4"/>
          </p:nvPr>
        </p:nvPicPr>
        <p:blipFill>
          <a:blip r:embed="rId9"/>
          <a:stretch>
            <a:fillRect/>
          </a:stretch>
        </p:blipFill>
        <p:spPr>
          <a:xfrm>
            <a:off x="4947444" y="3572669"/>
            <a:ext cx="4064000" cy="2286000"/>
          </a:xfrm>
          <a:prstGeom prst="rect">
            <a:avLst/>
          </a:prstGeom>
        </p:spPr>
      </p:pic>
      <p:sp>
        <p:nvSpPr>
          <p:cNvPr id="32" name="テキスト プレースホルダー 31">
            <a:extLst>
              <a:ext uri="{FF2B5EF4-FFF2-40B4-BE49-F238E27FC236}">
                <a16:creationId xmlns:a16="http://schemas.microsoft.com/office/drawing/2014/main" id="{257CE2BD-FC41-4DB4-9A4A-A044396F7F76}"/>
              </a:ext>
            </a:extLst>
          </p:cNvPr>
          <p:cNvSpPr txBox="1">
            <a:spLocks noGrp="1"/>
          </p:cNvSpPr>
          <p:nvPr>
            <p:ph type="body" sz="quarter" idx="21"/>
          </p:nvPr>
        </p:nvSpPr>
        <p:spPr>
          <a:xfrm>
            <a:off x="85725" y="2576513"/>
            <a:ext cx="4198938" cy="719137"/>
          </a:xfrm>
          <a:prstGeom prst="rect">
            <a:avLst/>
          </a:prstGeom>
          <a:noFill/>
        </p:spPr>
        <p:txBody>
          <a:bodyPr wrap="square">
            <a:spAutoFit/>
          </a:bodyPr>
          <a:lstStyle/>
          <a:p>
            <a:r>
              <a:rPr lang="ja-JP" altLang="en-US" sz="1200" b="1" dirty="0"/>
              <a:t>垂直な壁を歩くテントウムシ</a:t>
            </a:r>
          </a:p>
          <a:p>
            <a:r>
              <a:rPr lang="ja-JP" altLang="en-US" sz="1200" dirty="0"/>
              <a:t>足の一番先（ふ節）は重要な役割を持っています。テントウムシの一種が、垂直な壁を登っていくところを撮影して観察しました。</a:t>
            </a:r>
          </a:p>
        </p:txBody>
      </p:sp>
      <p:sp>
        <p:nvSpPr>
          <p:cNvPr id="33" name="テキスト プレースホルダー 32">
            <a:extLst>
              <a:ext uri="{FF2B5EF4-FFF2-40B4-BE49-F238E27FC236}">
                <a16:creationId xmlns:a16="http://schemas.microsoft.com/office/drawing/2014/main" id="{696BD558-0110-486C-95D7-BBE0CDF7F428}"/>
              </a:ext>
            </a:extLst>
          </p:cNvPr>
          <p:cNvSpPr txBox="1">
            <a:spLocks noGrp="1"/>
          </p:cNvSpPr>
          <p:nvPr>
            <p:ph type="body" sz="quarter" idx="24"/>
          </p:nvPr>
        </p:nvSpPr>
        <p:spPr>
          <a:xfrm>
            <a:off x="4879975" y="5995988"/>
            <a:ext cx="4198938" cy="720725"/>
          </a:xfrm>
          <a:prstGeom prst="rect">
            <a:avLst/>
          </a:prstGeom>
          <a:noFill/>
        </p:spPr>
        <p:txBody>
          <a:bodyPr wrap="square">
            <a:spAutoFit/>
          </a:bodyPr>
          <a:lstStyle/>
          <a:p>
            <a:r>
              <a:rPr lang="ja-JP" altLang="en-US" sz="1200" b="1" dirty="0"/>
              <a:t>シラホシハナムグリのかお</a:t>
            </a:r>
            <a:r>
              <a:rPr lang="ja-JP" altLang="en-US" sz="1200" b="1" dirty="0">
                <a:effectLst/>
              </a:rPr>
              <a:t> </a:t>
            </a:r>
            <a:endParaRPr lang="ja-JP" altLang="en-US" sz="1200" b="1" dirty="0"/>
          </a:p>
          <a:p>
            <a:r>
              <a:rPr lang="ja-JP" altLang="en-US" sz="1200" dirty="0"/>
              <a:t>昆虫の頭には触角や複眼など、多くのセンサーが付いています。「小顎」と「下唇」のひげで、何かを探っている様子です。</a:t>
            </a:r>
          </a:p>
        </p:txBody>
      </p:sp>
    </p:spTree>
    <p:extLst>
      <p:ext uri="{BB962C8B-B14F-4D97-AF65-F5344CB8AC3E}">
        <p14:creationId xmlns:p14="http://schemas.microsoft.com/office/powerpoint/2010/main" val="347242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8"/>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21"/>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24"/>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24"/>
                                        </p:tgtEl>
                                      </p:cBhvr>
                                    </p:cmd>
                                  </p:childTnLst>
                                </p:cTn>
                              </p:par>
                            </p:childTnLst>
                          </p:cTn>
                        </p:par>
                      </p:childTnLst>
                    </p:cTn>
                  </p:par>
                </p:childTnLst>
              </p:cTn>
              <p:nextCondLst>
                <p:cond evt="onClick" delay="0">
                  <p:tgtEl>
                    <p:spTgt spid="24"/>
                  </p:tgtEl>
                </p:cond>
              </p:nextCondLst>
            </p:seq>
            <p:video>
              <p:cMediaNode vol="80000">
                <p:cTn id="24" fill="hold" display="0">
                  <p:stCondLst>
                    <p:cond delay="indefinite"/>
                  </p:stCondLst>
                </p:cTn>
                <p:tgtEl>
                  <p:spTgt spid="24"/>
                </p:tgtEl>
              </p:cMediaNode>
            </p:video>
            <p:seq concurrent="1" nextAc="seek">
              <p:cTn id="25" restart="whenNotActive" fill="hold" evtFilter="cancelBubble" nodeType="interactiveSeq">
                <p:stCondLst>
                  <p:cond evt="onClick" delay="0">
                    <p:tgtEl>
                      <p:spTgt spid="18"/>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18"/>
                                        </p:tgtEl>
                                      </p:cBhvr>
                                    </p:cmd>
                                  </p:childTnLst>
                                </p:cTn>
                              </p:par>
                            </p:childTnLst>
                          </p:cTn>
                        </p:par>
                      </p:childTnLst>
                    </p:cTn>
                  </p:par>
                </p:childTnLst>
              </p:cTn>
              <p:nextCondLst>
                <p:cond evt="onClick" delay="0">
                  <p:tgtEl>
                    <p:spTgt spid="18"/>
                  </p:tgtEl>
                </p:cond>
              </p:nextCondLst>
            </p:seq>
            <p:video>
              <p:cMediaNode vol="80000">
                <p:cTn id="30" fill="hold" display="0">
                  <p:stCondLst>
                    <p:cond delay="indefinite"/>
                  </p:stCondLst>
                </p:cTn>
                <p:tgtEl>
                  <p:spTgt spid="18"/>
                </p:tgtEl>
              </p:cMediaNode>
            </p:video>
            <p:seq concurrent="1" nextAc="seek">
              <p:cTn id="31" restart="whenNotActive" fill="hold" evtFilter="cancelBubble" nodeType="interactiveSeq">
                <p:stCondLst>
                  <p:cond evt="onClick" delay="0">
                    <p:tgtEl>
                      <p:spTgt spid="21"/>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21"/>
                                        </p:tgtEl>
                                      </p:cBhvr>
                                    </p:cmd>
                                  </p:childTnLst>
                                </p:cTn>
                              </p:par>
                            </p:childTnLst>
                          </p:cTn>
                        </p:par>
                      </p:childTnLst>
                    </p:cTn>
                  </p:par>
                </p:childTnLst>
              </p:cTn>
              <p:nextCondLst>
                <p:cond evt="onClick" delay="0">
                  <p:tgtEl>
                    <p:spTgt spid="21"/>
                  </p:tgtEl>
                </p:cond>
              </p:nextCondLst>
            </p:seq>
            <p:video>
              <p:cMediaNode vol="80000">
                <p:cTn id="36" fill="hold" display="0">
                  <p:stCondLst>
                    <p:cond delay="indefinite"/>
                  </p:stCondLst>
                </p:cTn>
                <p:tgtEl>
                  <p:spTgt spid="21"/>
                </p:tgtEl>
              </p:cMediaNode>
            </p:video>
            <p:seq concurrent="1" nextAc="seek">
              <p:cTn id="37" restart="whenNotActive" fill="hold" evtFilter="cancelBubble" nodeType="interactiveSeq">
                <p:stCondLst>
                  <p:cond evt="onClick" delay="0">
                    <p:tgtEl>
                      <p:spTgt spid="31"/>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31"/>
                                        </p:tgtEl>
                                      </p:cBhvr>
                                    </p:cmd>
                                  </p:childTnLst>
                                </p:cTn>
                              </p:par>
                            </p:childTnLst>
                          </p:cTn>
                        </p:par>
                      </p:childTnLst>
                    </p:cTn>
                  </p:par>
                </p:childTnLst>
              </p:cTn>
              <p:nextCondLst>
                <p:cond evt="onClick" delay="0">
                  <p:tgtEl>
                    <p:spTgt spid="31"/>
                  </p:tgtEl>
                </p:cond>
              </p:nextCondLst>
            </p:seq>
            <p:video>
              <p:cMediaNode vol="80000">
                <p:cTn id="42" fill="hold" display="0">
                  <p:stCondLst>
                    <p:cond delay="indefinite"/>
                  </p:stCondLst>
                </p:cTn>
                <p:tgtEl>
                  <p:spTgt spid="31"/>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オンライン メディア 3" title="シギゾウムシの一種">
            <a:hlinkClick r:id="" action="ppaction://media"/>
            <a:extLst>
              <a:ext uri="{FF2B5EF4-FFF2-40B4-BE49-F238E27FC236}">
                <a16:creationId xmlns:a16="http://schemas.microsoft.com/office/drawing/2014/main" id="{47C348AC-7467-4E66-B765-5E864C49B1B3}"/>
              </a:ext>
            </a:extLst>
          </p:cNvPr>
          <p:cNvPicPr>
            <a:picLocks noGrp="1" noRot="1" noChangeAspect="1"/>
          </p:cNvPicPr>
          <p:nvPr>
            <p:ph type="media" sz="quarter" idx="17"/>
            <a:videoFile r:link="rId1"/>
          </p:nvPr>
        </p:nvPicPr>
        <p:blipFill>
          <a:blip r:embed="rId3"/>
          <a:stretch>
            <a:fillRect/>
          </a:stretch>
        </p:blipFill>
        <p:spPr>
          <a:xfrm>
            <a:off x="153194" y="142081"/>
            <a:ext cx="4064000" cy="2286000"/>
          </a:xfrm>
          <a:prstGeom prst="rect">
            <a:avLst/>
          </a:prstGeom>
        </p:spPr>
      </p:pic>
      <p:sp>
        <p:nvSpPr>
          <p:cNvPr id="29" name="テキスト プレースホルダー 28">
            <a:extLst>
              <a:ext uri="{FF2B5EF4-FFF2-40B4-BE49-F238E27FC236}">
                <a16:creationId xmlns:a16="http://schemas.microsoft.com/office/drawing/2014/main" id="{F5C9ABC7-D1ED-492D-A026-F71BDF9B72C9}"/>
              </a:ext>
            </a:extLst>
          </p:cNvPr>
          <p:cNvSpPr txBox="1">
            <a:spLocks noGrp="1"/>
          </p:cNvSpPr>
          <p:nvPr>
            <p:ph type="body" sz="quarter" idx="21"/>
          </p:nvPr>
        </p:nvSpPr>
        <p:spPr>
          <a:xfrm>
            <a:off x="85725" y="2576513"/>
            <a:ext cx="4198938" cy="719137"/>
          </a:xfrm>
          <a:prstGeom prst="rect">
            <a:avLst/>
          </a:prstGeom>
          <a:noFill/>
        </p:spPr>
        <p:txBody>
          <a:bodyPr wrap="square">
            <a:spAutoFit/>
          </a:bodyPr>
          <a:lstStyle/>
          <a:p>
            <a:r>
              <a:rPr lang="ja-JP" altLang="en-US" sz="1200" b="1" dirty="0"/>
              <a:t>シギゾウムシの一種</a:t>
            </a:r>
          </a:p>
          <a:p>
            <a:r>
              <a:rPr lang="ja-JP" altLang="en-US" sz="1200" dirty="0"/>
              <a:t>ゾウムシの仲間は、長い口（鼻ではありません！）を持っています。特に口の長いシギゾウムシの一種を観察しました。</a:t>
            </a:r>
          </a:p>
        </p:txBody>
      </p:sp>
    </p:spTree>
    <p:extLst>
      <p:ext uri="{BB962C8B-B14F-4D97-AF65-F5344CB8AC3E}">
        <p14:creationId xmlns:p14="http://schemas.microsoft.com/office/powerpoint/2010/main" val="235942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8"/>
                                        </p:tgtEl>
                                      </p:cBhvr>
                                    </p:cmd>
                                  </p:childTnLst>
                                </p:cTn>
                              </p:par>
                            </p:childTnLst>
                          </p:cTn>
                        </p:par>
                      </p:childTnLst>
                    </p:cTn>
                  </p:par>
                </p:childTnLst>
              </p:cTn>
              <p:nextCondLst>
                <p:cond evt="onClick" delay="0">
                  <p:tgtEl>
                    <p:spTgt spid="28"/>
                  </p:tgtEl>
                </p:cond>
              </p:nextCondLst>
            </p:seq>
            <p:video>
              <p:cMediaNode vol="80000">
                <p:cTn id="12" fill="hold" display="0">
                  <p:stCondLst>
                    <p:cond delay="indefinite"/>
                  </p:stCondLst>
                </p:cTn>
                <p:tgtEl>
                  <p:spTgt spid="28"/>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7ABF9CA6-5514-4331-80D6-718FC37AA029}"/>
              </a:ext>
            </a:extLst>
          </p:cNvPr>
          <p:cNvSpPr>
            <a:spLocks noGrp="1"/>
          </p:cNvSpPr>
          <p:nvPr>
            <p:ph type="title"/>
          </p:nvPr>
        </p:nvSpPr>
        <p:spPr/>
        <p:txBody>
          <a:bodyPr/>
          <a:lstStyle/>
          <a:p>
            <a:r>
              <a:rPr lang="ja-JP" altLang="en-US" dirty="0"/>
              <a:t>目次</a:t>
            </a:r>
          </a:p>
        </p:txBody>
      </p:sp>
      <p:sp>
        <p:nvSpPr>
          <p:cNvPr id="4" name="コンテンツ プレースホルダー 3">
            <a:extLst>
              <a:ext uri="{FF2B5EF4-FFF2-40B4-BE49-F238E27FC236}">
                <a16:creationId xmlns:a16="http://schemas.microsoft.com/office/drawing/2014/main" id="{3F8B1207-E7A8-430E-B0BE-B3CEF7280942}"/>
              </a:ext>
            </a:extLst>
          </p:cNvPr>
          <p:cNvSpPr>
            <a:spLocks noGrp="1"/>
          </p:cNvSpPr>
          <p:nvPr>
            <p:ph sz="quarter" idx="10"/>
          </p:nvPr>
        </p:nvSpPr>
        <p:spPr>
          <a:xfrm>
            <a:off x="734976" y="1339703"/>
            <a:ext cx="7886700" cy="5316279"/>
          </a:xfrm>
        </p:spPr>
        <p:txBody>
          <a:bodyPr>
            <a:normAutofit/>
          </a:bodyPr>
          <a:lstStyle/>
          <a:p>
            <a:pPr marL="514350" indent="-514350">
              <a:lnSpc>
                <a:spcPct val="100000"/>
              </a:lnSpc>
              <a:spcBef>
                <a:spcPts val="1200"/>
              </a:spcBef>
              <a:buFont typeface="+mj-lt"/>
              <a:buAutoNum type="arabicPeriod"/>
            </a:pPr>
            <a:r>
              <a:rPr lang="ja-JP" altLang="en-US" dirty="0">
                <a:hlinkClick r:id="rId2" action="ppaction://hlinksldjump"/>
              </a:rPr>
              <a:t>ハナバチ類の観察動画</a:t>
            </a:r>
            <a:endParaRPr lang="en-US" altLang="ja-JP" dirty="0"/>
          </a:p>
          <a:p>
            <a:pPr marL="514350" indent="-514350">
              <a:lnSpc>
                <a:spcPct val="100000"/>
              </a:lnSpc>
              <a:spcBef>
                <a:spcPts val="1200"/>
              </a:spcBef>
              <a:buFont typeface="+mj-lt"/>
              <a:buAutoNum type="arabicPeriod"/>
            </a:pPr>
            <a:r>
              <a:rPr lang="ja-JP" altLang="en-US" dirty="0">
                <a:hlinkClick r:id="rId3" action="ppaction://hlinksldjump"/>
              </a:rPr>
              <a:t>アメンボ類の観察動画</a:t>
            </a:r>
            <a:endParaRPr lang="en-US" altLang="ja-JP" dirty="0"/>
          </a:p>
          <a:p>
            <a:pPr marL="514350" indent="-514350">
              <a:lnSpc>
                <a:spcPct val="100000"/>
              </a:lnSpc>
              <a:spcBef>
                <a:spcPts val="1200"/>
              </a:spcBef>
              <a:buFont typeface="+mj-lt"/>
              <a:buAutoNum type="arabicPeriod"/>
            </a:pPr>
            <a:r>
              <a:rPr lang="ja-JP" altLang="en-US" dirty="0">
                <a:hlinkClick r:id="rId4" action="ppaction://hlinksldjump"/>
              </a:rPr>
              <a:t>チョウ・ガ類の観察動画</a:t>
            </a:r>
            <a:endParaRPr lang="en-US" altLang="ja-JP" dirty="0"/>
          </a:p>
          <a:p>
            <a:pPr marL="514350" indent="-514350">
              <a:lnSpc>
                <a:spcPct val="100000"/>
              </a:lnSpc>
              <a:spcBef>
                <a:spcPts val="1200"/>
              </a:spcBef>
              <a:buFont typeface="+mj-lt"/>
              <a:buAutoNum type="arabicPeriod"/>
            </a:pPr>
            <a:r>
              <a:rPr lang="ja-JP" altLang="en-US" dirty="0">
                <a:hlinkClick r:id="rId5" action="ppaction://hlinksldjump"/>
              </a:rPr>
              <a:t>バッタ類の観察動画</a:t>
            </a:r>
            <a:endParaRPr lang="en-US" altLang="ja-JP" dirty="0"/>
          </a:p>
          <a:p>
            <a:pPr marL="514350" indent="-514350">
              <a:lnSpc>
                <a:spcPct val="100000"/>
              </a:lnSpc>
              <a:spcBef>
                <a:spcPts val="1200"/>
              </a:spcBef>
              <a:buFont typeface="+mj-lt"/>
              <a:buAutoNum type="arabicPeriod"/>
            </a:pPr>
            <a:r>
              <a:rPr lang="ja-JP" altLang="en-US" dirty="0">
                <a:hlinkClick r:id="rId6" action="ppaction://hlinksldjump"/>
              </a:rPr>
              <a:t>トンボ類の観察動画</a:t>
            </a:r>
            <a:endParaRPr lang="en-US" altLang="ja-JP" dirty="0"/>
          </a:p>
          <a:p>
            <a:pPr marL="514350" indent="-514350">
              <a:lnSpc>
                <a:spcPct val="100000"/>
              </a:lnSpc>
              <a:spcBef>
                <a:spcPts val="1200"/>
              </a:spcBef>
              <a:buFont typeface="+mj-lt"/>
              <a:buAutoNum type="arabicPeriod"/>
            </a:pPr>
            <a:r>
              <a:rPr lang="ja-JP" altLang="en-US" dirty="0">
                <a:hlinkClick r:id="rId7" action="ppaction://hlinksldjump"/>
              </a:rPr>
              <a:t>カマキリ類の観察動画</a:t>
            </a:r>
            <a:endParaRPr lang="en-US" altLang="ja-JP" dirty="0"/>
          </a:p>
          <a:p>
            <a:pPr marL="514350" indent="-514350">
              <a:lnSpc>
                <a:spcPct val="100000"/>
              </a:lnSpc>
              <a:spcBef>
                <a:spcPts val="1200"/>
              </a:spcBef>
              <a:buFont typeface="+mj-lt"/>
              <a:buAutoNum type="arabicPeriod"/>
            </a:pPr>
            <a:r>
              <a:rPr lang="ja-JP" altLang="en-US" dirty="0">
                <a:hlinkClick r:id="rId8" action="ppaction://hlinksldjump"/>
              </a:rPr>
              <a:t>コウチュウ類の観察動画</a:t>
            </a:r>
            <a:endParaRPr lang="en-US" altLang="ja-JP" dirty="0"/>
          </a:p>
          <a:p>
            <a:pPr marL="514350" indent="-514350">
              <a:lnSpc>
                <a:spcPct val="100000"/>
              </a:lnSpc>
              <a:spcBef>
                <a:spcPts val="1200"/>
              </a:spcBef>
              <a:buFont typeface="+mj-lt"/>
              <a:buAutoNum type="arabicPeriod"/>
            </a:pPr>
            <a:r>
              <a:rPr lang="ja-JP" altLang="en-US" b="1" dirty="0">
                <a:hlinkClick r:id="rId9" action="ppaction://hlinksldjump"/>
              </a:rPr>
              <a:t>アリ類・アブラムシ類の観察動画</a:t>
            </a:r>
            <a:endParaRPr lang="en-US" altLang="ja-JP" b="1" dirty="0"/>
          </a:p>
          <a:p>
            <a:pPr marL="514350" indent="-514350">
              <a:lnSpc>
                <a:spcPct val="100000"/>
              </a:lnSpc>
              <a:spcBef>
                <a:spcPts val="1200"/>
              </a:spcBef>
              <a:buFont typeface="+mj-lt"/>
              <a:buAutoNum type="arabicPeriod"/>
            </a:pPr>
            <a:r>
              <a:rPr lang="ja-JP" altLang="en-US" dirty="0">
                <a:hlinkClick r:id="rId10" action="ppaction://hlinksldjump"/>
              </a:rPr>
              <a:t>その他の昆虫・小動物の観察動画</a:t>
            </a:r>
            <a:endParaRPr lang="ja-JP" altLang="en-US" dirty="0"/>
          </a:p>
        </p:txBody>
      </p:sp>
    </p:spTree>
    <p:extLst>
      <p:ext uri="{BB962C8B-B14F-4D97-AF65-F5344CB8AC3E}">
        <p14:creationId xmlns:p14="http://schemas.microsoft.com/office/powerpoint/2010/main" val="22214871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オンライン メディア 1" title="クロオオアリのワーカーと大型ワーカー">
            <a:hlinkClick r:id="" action="ppaction://media"/>
            <a:extLst>
              <a:ext uri="{FF2B5EF4-FFF2-40B4-BE49-F238E27FC236}">
                <a16:creationId xmlns:a16="http://schemas.microsoft.com/office/drawing/2014/main" id="{3C59796A-777B-4D0C-8F5E-A25CE1D372DA}"/>
              </a:ext>
            </a:extLst>
          </p:cNvPr>
          <p:cNvPicPr>
            <a:picLocks noGrp="1" noRot="1" noChangeAspect="1"/>
          </p:cNvPicPr>
          <p:nvPr>
            <p:ph type="media" sz="quarter" idx="17"/>
            <a:videoFile r:link="rId1"/>
          </p:nvPr>
        </p:nvPicPr>
        <p:blipFill>
          <a:blip r:embed="rId6"/>
          <a:stretch>
            <a:fillRect/>
          </a:stretch>
        </p:blipFill>
        <p:spPr>
          <a:xfrm>
            <a:off x="153194" y="142081"/>
            <a:ext cx="4064000" cy="2286000"/>
          </a:xfrm>
          <a:prstGeom prst="rect">
            <a:avLst/>
          </a:prstGeom>
        </p:spPr>
      </p:pic>
      <p:pic>
        <p:nvPicPr>
          <p:cNvPr id="11" name="オンライン メディア 2" title="クロオオアリの触角の動き">
            <a:hlinkClick r:id="" action="ppaction://media"/>
            <a:extLst>
              <a:ext uri="{FF2B5EF4-FFF2-40B4-BE49-F238E27FC236}">
                <a16:creationId xmlns:a16="http://schemas.microsoft.com/office/drawing/2014/main" id="{71CA935B-82DC-4DF2-889F-06E4647F02E1}"/>
              </a:ext>
            </a:extLst>
          </p:cNvPr>
          <p:cNvPicPr>
            <a:picLocks noGrp="1" noRot="1" noChangeAspect="1"/>
          </p:cNvPicPr>
          <p:nvPr>
            <p:ph type="media" sz="quarter" idx="18"/>
            <a:videoFile r:link="rId2"/>
          </p:nvPr>
        </p:nvPicPr>
        <p:blipFill>
          <a:blip r:embed="rId7"/>
          <a:stretch>
            <a:fillRect/>
          </a:stretch>
        </p:blipFill>
        <p:spPr>
          <a:xfrm>
            <a:off x="4947444" y="142081"/>
            <a:ext cx="4064000" cy="2286000"/>
          </a:xfrm>
          <a:prstGeom prst="rect">
            <a:avLst/>
          </a:prstGeom>
        </p:spPr>
      </p:pic>
      <p:pic>
        <p:nvPicPr>
          <p:cNvPr id="12" name="オンライン メディア 3" title="荷物を運ぶクロオオアリ">
            <a:hlinkClick r:id="" action="ppaction://media"/>
            <a:extLst>
              <a:ext uri="{FF2B5EF4-FFF2-40B4-BE49-F238E27FC236}">
                <a16:creationId xmlns:a16="http://schemas.microsoft.com/office/drawing/2014/main" id="{C15FECB7-C89C-48CA-A2A4-962B0E664D8E}"/>
              </a:ext>
            </a:extLst>
          </p:cNvPr>
          <p:cNvPicPr>
            <a:picLocks noGrp="1" noRot="1" noChangeAspect="1"/>
          </p:cNvPicPr>
          <p:nvPr>
            <p:ph type="media" sz="quarter" idx="19"/>
            <a:videoFile r:link="rId3"/>
          </p:nvPr>
        </p:nvPicPr>
        <p:blipFill>
          <a:blip r:embed="rId8"/>
          <a:stretch>
            <a:fillRect/>
          </a:stretch>
        </p:blipFill>
        <p:spPr>
          <a:xfrm>
            <a:off x="153194" y="3572669"/>
            <a:ext cx="4064000" cy="2286000"/>
          </a:xfrm>
          <a:prstGeom prst="rect">
            <a:avLst/>
          </a:prstGeom>
        </p:spPr>
      </p:pic>
      <p:pic>
        <p:nvPicPr>
          <p:cNvPr id="13" name="オンライン メディア 4" title="クロオオアリの巣の観察">
            <a:hlinkClick r:id="" action="ppaction://media"/>
            <a:extLst>
              <a:ext uri="{FF2B5EF4-FFF2-40B4-BE49-F238E27FC236}">
                <a16:creationId xmlns:a16="http://schemas.microsoft.com/office/drawing/2014/main" id="{5797A962-284A-403A-AA8C-BFEB14512CB1}"/>
              </a:ext>
            </a:extLst>
          </p:cNvPr>
          <p:cNvPicPr>
            <a:picLocks noGrp="1" noRot="1" noChangeAspect="1"/>
          </p:cNvPicPr>
          <p:nvPr>
            <p:ph type="media" sz="quarter" idx="20"/>
            <a:videoFile r:link="rId4"/>
          </p:nvPr>
        </p:nvPicPr>
        <p:blipFill>
          <a:blip r:embed="rId9"/>
          <a:stretch>
            <a:fillRect/>
          </a:stretch>
        </p:blipFill>
        <p:spPr>
          <a:xfrm>
            <a:off x="4947444" y="3572669"/>
            <a:ext cx="4064000" cy="2286000"/>
          </a:xfrm>
          <a:prstGeom prst="rect">
            <a:avLst/>
          </a:prstGeom>
        </p:spPr>
      </p:pic>
      <p:sp>
        <p:nvSpPr>
          <p:cNvPr id="14" name="テキスト プレースホルダー 13">
            <a:extLst>
              <a:ext uri="{FF2B5EF4-FFF2-40B4-BE49-F238E27FC236}">
                <a16:creationId xmlns:a16="http://schemas.microsoft.com/office/drawing/2014/main" id="{695A8706-0E9E-4EB9-BA52-1A5AB0878854}"/>
              </a:ext>
            </a:extLst>
          </p:cNvPr>
          <p:cNvSpPr txBox="1">
            <a:spLocks noGrp="1"/>
          </p:cNvSpPr>
          <p:nvPr>
            <p:ph type="body" sz="quarter" idx="21"/>
          </p:nvPr>
        </p:nvSpPr>
        <p:spPr>
          <a:xfrm>
            <a:off x="85725" y="2576513"/>
            <a:ext cx="4198938" cy="719137"/>
          </a:xfrm>
          <a:prstGeom prst="rect">
            <a:avLst/>
          </a:prstGeom>
          <a:noFill/>
        </p:spPr>
        <p:txBody>
          <a:bodyPr wrap="square">
            <a:spAutoFit/>
          </a:bodyPr>
          <a:lstStyle/>
          <a:p>
            <a:r>
              <a:rPr lang="ja-JP" altLang="en-US" sz="1200" b="1" dirty="0">
                <a:effectLst/>
              </a:rPr>
              <a:t>クロオオアリのワーカーと大型ワーカー</a:t>
            </a:r>
            <a:endParaRPr lang="ja-JP" altLang="en-US" sz="1200" b="1" dirty="0"/>
          </a:p>
          <a:p>
            <a:r>
              <a:rPr lang="ja-JP" altLang="en-US" sz="1200" dirty="0"/>
              <a:t>死んだイモムシに集まっていたクロオオアリの働きアリ（ワーカー）と大型働きアリ（大型ワーカー）を観察しました。</a:t>
            </a:r>
          </a:p>
        </p:txBody>
      </p:sp>
      <p:sp>
        <p:nvSpPr>
          <p:cNvPr id="15" name="テキスト プレースホルダー 14">
            <a:extLst>
              <a:ext uri="{FF2B5EF4-FFF2-40B4-BE49-F238E27FC236}">
                <a16:creationId xmlns:a16="http://schemas.microsoft.com/office/drawing/2014/main" id="{212E71D2-6435-40E3-9A89-2B603D8E4F91}"/>
              </a:ext>
            </a:extLst>
          </p:cNvPr>
          <p:cNvSpPr txBox="1">
            <a:spLocks noGrp="1"/>
          </p:cNvSpPr>
          <p:nvPr>
            <p:ph type="body" sz="quarter" idx="22"/>
          </p:nvPr>
        </p:nvSpPr>
        <p:spPr>
          <a:xfrm>
            <a:off x="4879975" y="2576513"/>
            <a:ext cx="4198938" cy="719137"/>
          </a:xfrm>
          <a:prstGeom prst="rect">
            <a:avLst/>
          </a:prstGeom>
          <a:noFill/>
        </p:spPr>
        <p:txBody>
          <a:bodyPr wrap="square">
            <a:spAutoFit/>
          </a:bodyPr>
          <a:lstStyle/>
          <a:p>
            <a:r>
              <a:rPr lang="ja-JP" altLang="en-US" sz="1200" b="1" dirty="0">
                <a:effectLst/>
              </a:rPr>
              <a:t>クロオオアリの触角の動き</a:t>
            </a:r>
            <a:endParaRPr lang="ja-JP" altLang="en-US" sz="1200" b="1" dirty="0"/>
          </a:p>
          <a:p>
            <a:r>
              <a:rPr lang="ja-JP" altLang="en-US" sz="1200" dirty="0"/>
              <a:t>触角を忙しく動かして、周りを探っています。触角以外にも、「下唇」と「小顎」についたの</a:t>
            </a:r>
            <a:r>
              <a:rPr lang="en-US" altLang="ja-JP" sz="1200" dirty="0"/>
              <a:t>4</a:t>
            </a:r>
            <a:r>
              <a:rPr lang="ja-JP" altLang="en-US" sz="1200" dirty="0"/>
              <a:t>本の「ひげ」も見えています。</a:t>
            </a:r>
          </a:p>
        </p:txBody>
      </p:sp>
      <p:sp>
        <p:nvSpPr>
          <p:cNvPr id="16" name="テキスト プレースホルダー 15">
            <a:extLst>
              <a:ext uri="{FF2B5EF4-FFF2-40B4-BE49-F238E27FC236}">
                <a16:creationId xmlns:a16="http://schemas.microsoft.com/office/drawing/2014/main" id="{79DD20E2-8FA5-4967-A05B-7CDB2DCD426E}"/>
              </a:ext>
            </a:extLst>
          </p:cNvPr>
          <p:cNvSpPr txBox="1">
            <a:spLocks noGrp="1"/>
          </p:cNvSpPr>
          <p:nvPr>
            <p:ph type="body" sz="quarter" idx="23"/>
          </p:nvPr>
        </p:nvSpPr>
        <p:spPr>
          <a:xfrm>
            <a:off x="85725" y="5995988"/>
            <a:ext cx="4198938" cy="720725"/>
          </a:xfrm>
          <a:prstGeom prst="rect">
            <a:avLst/>
          </a:prstGeom>
          <a:noFill/>
        </p:spPr>
        <p:txBody>
          <a:bodyPr wrap="square">
            <a:spAutoFit/>
          </a:bodyPr>
          <a:lstStyle/>
          <a:p>
            <a:r>
              <a:rPr lang="ja-JP" altLang="en-US" sz="1200" b="1" dirty="0"/>
              <a:t>荷物を運ぶクロオオアリ</a:t>
            </a:r>
          </a:p>
          <a:p>
            <a:r>
              <a:rPr lang="ja-JP" altLang="en-US" sz="1200" dirty="0"/>
              <a:t>クロオオアリの働きありが、巣に荷物を持ち帰るところです。でこぼこを、苦労しながら乗り越えていく様子がわかります。</a:t>
            </a:r>
          </a:p>
        </p:txBody>
      </p:sp>
      <p:sp>
        <p:nvSpPr>
          <p:cNvPr id="17" name="テキスト プレースホルダー 16">
            <a:extLst>
              <a:ext uri="{FF2B5EF4-FFF2-40B4-BE49-F238E27FC236}">
                <a16:creationId xmlns:a16="http://schemas.microsoft.com/office/drawing/2014/main" id="{AE3A920C-426A-4927-8C2F-1CFD4FBAA545}"/>
              </a:ext>
            </a:extLst>
          </p:cNvPr>
          <p:cNvSpPr txBox="1">
            <a:spLocks noGrp="1"/>
          </p:cNvSpPr>
          <p:nvPr>
            <p:ph type="body" sz="quarter" idx="24"/>
          </p:nvPr>
        </p:nvSpPr>
        <p:spPr>
          <a:xfrm>
            <a:off x="4879975" y="5995988"/>
            <a:ext cx="4198938" cy="720725"/>
          </a:xfrm>
          <a:prstGeom prst="rect">
            <a:avLst/>
          </a:prstGeom>
          <a:noFill/>
        </p:spPr>
        <p:txBody>
          <a:bodyPr wrap="square">
            <a:spAutoFit/>
          </a:bodyPr>
          <a:lstStyle/>
          <a:p>
            <a:r>
              <a:rPr lang="ja-JP" altLang="en-US" sz="1200" b="1" dirty="0"/>
              <a:t>クロオオアリの巣の観察</a:t>
            </a:r>
          </a:p>
          <a:p>
            <a:r>
              <a:rPr lang="ja-JP" altLang="en-US" sz="1200" dirty="0"/>
              <a:t>コンクリートの隙間にクロオオアリの巣を見つけました。出入りする個体のうごきを</a:t>
            </a:r>
            <a:r>
              <a:rPr lang="en-US" altLang="ja-JP" sz="1200" dirty="0"/>
              <a:t>4</a:t>
            </a:r>
            <a:r>
              <a:rPr lang="ja-JP" altLang="en-US" sz="1200" dirty="0"/>
              <a:t>倍スローで観察してみました。</a:t>
            </a:r>
          </a:p>
        </p:txBody>
      </p:sp>
    </p:spTree>
    <p:extLst>
      <p:ext uri="{BB962C8B-B14F-4D97-AF65-F5344CB8AC3E}">
        <p14:creationId xmlns:p14="http://schemas.microsoft.com/office/powerpoint/2010/main" val="2679249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12"/>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0"/>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10"/>
                                        </p:tgtEl>
                                      </p:cBhvr>
                                    </p:cmd>
                                  </p:childTnLst>
                                </p:cTn>
                              </p:par>
                            </p:childTnLst>
                          </p:cTn>
                        </p:par>
                      </p:childTnLst>
                    </p:cTn>
                  </p:par>
                </p:childTnLst>
              </p:cTn>
              <p:nextCondLst>
                <p:cond evt="onClick" delay="0">
                  <p:tgtEl>
                    <p:spTgt spid="10"/>
                  </p:tgtEl>
                </p:cond>
              </p:nextCondLst>
            </p:seq>
            <p:video>
              <p:cMediaNode vol="80000">
                <p:cTn id="24" fill="hold" display="0">
                  <p:stCondLst>
                    <p:cond delay="indefinite"/>
                  </p:stCondLst>
                </p:cTn>
                <p:tgtEl>
                  <p:spTgt spid="10"/>
                </p:tgtEl>
              </p:cMediaNode>
            </p:video>
            <p:seq concurrent="1" nextAc="seek">
              <p:cTn id="25" restart="whenNotActive" fill="hold" evtFilter="cancelBubble" nodeType="interactiveSeq">
                <p:stCondLst>
                  <p:cond evt="onClick" delay="0">
                    <p:tgtEl>
                      <p:spTgt spid="11"/>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11"/>
                                        </p:tgtEl>
                                      </p:cBhvr>
                                    </p:cmd>
                                  </p:childTnLst>
                                </p:cTn>
                              </p:par>
                            </p:childTnLst>
                          </p:cTn>
                        </p:par>
                      </p:childTnLst>
                    </p:cTn>
                  </p:par>
                </p:childTnLst>
              </p:cTn>
              <p:nextCondLst>
                <p:cond evt="onClick" delay="0">
                  <p:tgtEl>
                    <p:spTgt spid="11"/>
                  </p:tgtEl>
                </p:cond>
              </p:nextCondLst>
            </p:seq>
            <p:video>
              <p:cMediaNode vol="80000">
                <p:cTn id="30" fill="hold" display="0">
                  <p:stCondLst>
                    <p:cond delay="indefinite"/>
                  </p:stCondLst>
                </p:cTn>
                <p:tgtEl>
                  <p:spTgt spid="11"/>
                </p:tgtEl>
              </p:cMediaNode>
            </p:video>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12"/>
                                        </p:tgtEl>
                                      </p:cBhvr>
                                    </p:cmd>
                                  </p:childTnLst>
                                </p:cTn>
                              </p:par>
                            </p:childTnLst>
                          </p:cTn>
                        </p:par>
                      </p:childTnLst>
                    </p:cTn>
                  </p:par>
                </p:childTnLst>
              </p:cTn>
              <p:nextCondLst>
                <p:cond evt="onClick" delay="0">
                  <p:tgtEl>
                    <p:spTgt spid="12"/>
                  </p:tgtEl>
                </p:cond>
              </p:nextCondLst>
            </p:seq>
            <p:video>
              <p:cMediaNode vol="80000">
                <p:cTn id="36" fill="hold" display="0">
                  <p:stCondLst>
                    <p:cond delay="indefinite"/>
                  </p:stCondLst>
                </p:cTn>
                <p:tgtEl>
                  <p:spTgt spid="12"/>
                </p:tgtEl>
              </p:cMediaNode>
            </p:video>
            <p:seq concurrent="1" nextAc="seek">
              <p:cTn id="37" restart="whenNotActive" fill="hold" evtFilter="cancelBubble" nodeType="interactiveSeq">
                <p:stCondLst>
                  <p:cond evt="onClick" delay="0">
                    <p:tgtEl>
                      <p:spTgt spid="13"/>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13"/>
                                        </p:tgtEl>
                                      </p:cBhvr>
                                    </p:cmd>
                                  </p:childTnLst>
                                </p:cTn>
                              </p:par>
                            </p:childTnLst>
                          </p:cTn>
                        </p:par>
                      </p:childTnLst>
                    </p:cTn>
                  </p:par>
                </p:childTnLst>
              </p:cTn>
              <p:nextCondLst>
                <p:cond evt="onClick" delay="0">
                  <p:tgtEl>
                    <p:spTgt spid="13"/>
                  </p:tgtEl>
                </p:cond>
              </p:nextCondLst>
            </p:seq>
            <p:video>
              <p:cMediaNode vol="80000">
                <p:cTn id="42" fill="hold" display="0">
                  <p:stCondLst>
                    <p:cond delay="indefinite"/>
                  </p:stCondLst>
                </p:cTn>
                <p:tgtEl>
                  <p:spTgt spid="13"/>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オンライン メディア 14" title="クロヤマアリの巣の観察">
            <a:hlinkClick r:id="" action="ppaction://media"/>
            <a:extLst>
              <a:ext uri="{FF2B5EF4-FFF2-40B4-BE49-F238E27FC236}">
                <a16:creationId xmlns:a16="http://schemas.microsoft.com/office/drawing/2014/main" id="{056D7EE9-F444-49A6-871C-F100093B01CD}"/>
              </a:ext>
            </a:extLst>
          </p:cNvPr>
          <p:cNvPicPr>
            <a:picLocks noGrp="1" noRot="1" noChangeAspect="1"/>
          </p:cNvPicPr>
          <p:nvPr>
            <p:ph type="media" sz="quarter" idx="17"/>
            <a:videoFile r:link="rId1"/>
          </p:nvPr>
        </p:nvPicPr>
        <p:blipFill>
          <a:blip r:embed="rId6"/>
          <a:stretch>
            <a:fillRect/>
          </a:stretch>
        </p:blipFill>
        <p:spPr>
          <a:xfrm>
            <a:off x="88900" y="174625"/>
            <a:ext cx="4064000" cy="2286000"/>
          </a:xfrm>
          <a:prstGeom prst="rect">
            <a:avLst/>
          </a:prstGeom>
        </p:spPr>
      </p:pic>
      <p:pic>
        <p:nvPicPr>
          <p:cNvPr id="23" name="オンライン メディア 22" title="アリのひっこし行列">
            <a:hlinkClick r:id="" action="ppaction://media"/>
            <a:extLst>
              <a:ext uri="{FF2B5EF4-FFF2-40B4-BE49-F238E27FC236}">
                <a16:creationId xmlns:a16="http://schemas.microsoft.com/office/drawing/2014/main" id="{9F248275-C80D-4247-A52B-D7329D2E6EE9}"/>
              </a:ext>
            </a:extLst>
          </p:cNvPr>
          <p:cNvPicPr>
            <a:picLocks noGrp="1" noRot="1" noChangeAspect="1"/>
          </p:cNvPicPr>
          <p:nvPr>
            <p:ph type="media" sz="quarter" idx="18"/>
            <a:videoFile r:link="rId2"/>
          </p:nvPr>
        </p:nvPicPr>
        <p:blipFill>
          <a:blip r:embed="rId7"/>
          <a:stretch>
            <a:fillRect/>
          </a:stretch>
        </p:blipFill>
        <p:spPr>
          <a:xfrm>
            <a:off x="4879975" y="104775"/>
            <a:ext cx="4198938" cy="2362200"/>
          </a:xfrm>
          <a:prstGeom prst="rect">
            <a:avLst/>
          </a:prstGeom>
        </p:spPr>
      </p:pic>
      <p:pic>
        <p:nvPicPr>
          <p:cNvPr id="24" name="オンライン メディア 23" title="アミメアリの行列">
            <a:hlinkClick r:id="" action="ppaction://media"/>
            <a:extLst>
              <a:ext uri="{FF2B5EF4-FFF2-40B4-BE49-F238E27FC236}">
                <a16:creationId xmlns:a16="http://schemas.microsoft.com/office/drawing/2014/main" id="{D74687CA-AA74-4978-AEE2-7C0744C7E370}"/>
              </a:ext>
            </a:extLst>
          </p:cNvPr>
          <p:cNvPicPr>
            <a:picLocks noGrp="1" noRot="1" noChangeAspect="1"/>
          </p:cNvPicPr>
          <p:nvPr>
            <p:ph type="media" sz="quarter" idx="19"/>
            <a:videoFile r:link="rId3"/>
          </p:nvPr>
        </p:nvPicPr>
        <p:blipFill>
          <a:blip r:embed="rId8"/>
          <a:stretch>
            <a:fillRect/>
          </a:stretch>
        </p:blipFill>
        <p:spPr>
          <a:xfrm>
            <a:off x="85725" y="3533775"/>
            <a:ext cx="4198938" cy="2362200"/>
          </a:xfrm>
          <a:prstGeom prst="rect">
            <a:avLst/>
          </a:prstGeom>
        </p:spPr>
      </p:pic>
      <p:pic>
        <p:nvPicPr>
          <p:cNvPr id="25" name="オンライン メディア 24" title="アブラムシの世話をするアリ">
            <a:hlinkClick r:id="" action="ppaction://media"/>
            <a:extLst>
              <a:ext uri="{FF2B5EF4-FFF2-40B4-BE49-F238E27FC236}">
                <a16:creationId xmlns:a16="http://schemas.microsoft.com/office/drawing/2014/main" id="{379240D4-4FAC-4C9D-9870-319A62B1687E}"/>
              </a:ext>
            </a:extLst>
          </p:cNvPr>
          <p:cNvPicPr>
            <a:picLocks noGrp="1" noRot="1" noChangeAspect="1"/>
          </p:cNvPicPr>
          <p:nvPr>
            <p:ph type="media" sz="quarter" idx="20"/>
            <a:videoFile r:link="rId4"/>
          </p:nvPr>
        </p:nvPicPr>
        <p:blipFill>
          <a:blip r:embed="rId9"/>
          <a:stretch>
            <a:fillRect/>
          </a:stretch>
        </p:blipFill>
        <p:spPr>
          <a:xfrm>
            <a:off x="4879975" y="3533775"/>
            <a:ext cx="4198938" cy="2362200"/>
          </a:xfrm>
          <a:prstGeom prst="rect">
            <a:avLst/>
          </a:prstGeom>
        </p:spPr>
      </p:pic>
      <p:sp>
        <p:nvSpPr>
          <p:cNvPr id="19" name="テキスト プレースホルダー 18">
            <a:extLst>
              <a:ext uri="{FF2B5EF4-FFF2-40B4-BE49-F238E27FC236}">
                <a16:creationId xmlns:a16="http://schemas.microsoft.com/office/drawing/2014/main" id="{94CF1C07-9280-4D40-9EE4-6E1B78EA1FEF}"/>
              </a:ext>
            </a:extLst>
          </p:cNvPr>
          <p:cNvSpPr>
            <a:spLocks noGrp="1"/>
          </p:cNvSpPr>
          <p:nvPr>
            <p:ph type="body" sz="quarter" idx="21"/>
          </p:nvPr>
        </p:nvSpPr>
        <p:spPr/>
        <p:txBody>
          <a:bodyPr/>
          <a:lstStyle/>
          <a:p>
            <a:r>
              <a:rPr lang="ja-JP" altLang="en-US" b="1" dirty="0"/>
              <a:t>クロヤマアリの巣の観察</a:t>
            </a:r>
          </a:p>
          <a:p>
            <a:r>
              <a:rPr lang="ja-JP" altLang="en-US" dirty="0"/>
              <a:t>働きアリは餌を集めるだけでなく、ゴミを捨てたり、巣を守ったりして働きます。クロヤマアリの巣の口をマクロ撮影して観察しました。</a:t>
            </a:r>
          </a:p>
          <a:p>
            <a:endParaRPr lang="ja-JP" altLang="en-US" dirty="0"/>
          </a:p>
        </p:txBody>
      </p:sp>
      <p:sp>
        <p:nvSpPr>
          <p:cNvPr id="20" name="テキスト プレースホルダー 19">
            <a:extLst>
              <a:ext uri="{FF2B5EF4-FFF2-40B4-BE49-F238E27FC236}">
                <a16:creationId xmlns:a16="http://schemas.microsoft.com/office/drawing/2014/main" id="{A1660F1A-2C11-45CB-9757-D3BBEDAB776C}"/>
              </a:ext>
            </a:extLst>
          </p:cNvPr>
          <p:cNvSpPr>
            <a:spLocks noGrp="1"/>
          </p:cNvSpPr>
          <p:nvPr>
            <p:ph type="body" sz="quarter" idx="22"/>
          </p:nvPr>
        </p:nvSpPr>
        <p:spPr/>
        <p:txBody>
          <a:bodyPr/>
          <a:lstStyle/>
          <a:p>
            <a:r>
              <a:rPr lang="ja-JP" altLang="en-US" b="1" dirty="0"/>
              <a:t>アリの引っ越し行列</a:t>
            </a:r>
          </a:p>
          <a:p>
            <a:r>
              <a:rPr lang="ja-JP" altLang="en-US" dirty="0"/>
              <a:t>アリの引っ越し行列を見つけたので、</a:t>
            </a:r>
            <a:r>
              <a:rPr lang="en-US" altLang="ja-JP" dirty="0"/>
              <a:t>8</a:t>
            </a:r>
            <a:r>
              <a:rPr lang="ja-JP" altLang="en-US" dirty="0"/>
              <a:t>倍スローで撮影して観察しました。授業中の野外実習で撮影した動画です。</a:t>
            </a:r>
          </a:p>
          <a:p>
            <a:endParaRPr lang="ja-JP" altLang="en-US" dirty="0"/>
          </a:p>
        </p:txBody>
      </p:sp>
      <p:sp>
        <p:nvSpPr>
          <p:cNvPr id="21" name="テキスト プレースホルダー 20">
            <a:extLst>
              <a:ext uri="{FF2B5EF4-FFF2-40B4-BE49-F238E27FC236}">
                <a16:creationId xmlns:a16="http://schemas.microsoft.com/office/drawing/2014/main" id="{DBD2086D-30DE-4DE6-8759-B93125FDC871}"/>
              </a:ext>
            </a:extLst>
          </p:cNvPr>
          <p:cNvSpPr>
            <a:spLocks noGrp="1"/>
          </p:cNvSpPr>
          <p:nvPr>
            <p:ph type="body" sz="quarter" idx="23"/>
          </p:nvPr>
        </p:nvSpPr>
        <p:spPr/>
        <p:txBody>
          <a:bodyPr/>
          <a:lstStyle/>
          <a:p>
            <a:r>
              <a:rPr lang="ja-JP" altLang="en-US" b="1" dirty="0"/>
              <a:t>アミメアリの行列</a:t>
            </a:r>
          </a:p>
          <a:p>
            <a:r>
              <a:rPr lang="ja-JP" altLang="en-US" dirty="0"/>
              <a:t>アミメアリの行列が忙しく行き来している様子を、</a:t>
            </a:r>
            <a:r>
              <a:rPr lang="en-US" altLang="ja-JP" dirty="0"/>
              <a:t>8</a:t>
            </a:r>
            <a:r>
              <a:rPr lang="ja-JP" altLang="en-US" dirty="0"/>
              <a:t>倍スロー撮影で観察しました。授業中の野外実習で撮影した動画です。</a:t>
            </a:r>
          </a:p>
          <a:p>
            <a:r>
              <a:rPr lang="ja-JP" altLang="en-US" dirty="0"/>
              <a:t> </a:t>
            </a:r>
          </a:p>
          <a:p>
            <a:endParaRPr lang="ja-JP" altLang="en-US" dirty="0"/>
          </a:p>
        </p:txBody>
      </p:sp>
      <p:sp>
        <p:nvSpPr>
          <p:cNvPr id="22" name="テキスト プレースホルダー 21">
            <a:extLst>
              <a:ext uri="{FF2B5EF4-FFF2-40B4-BE49-F238E27FC236}">
                <a16:creationId xmlns:a16="http://schemas.microsoft.com/office/drawing/2014/main" id="{8F00EA30-E1A1-4EE7-A0A4-CE06A3F05267}"/>
              </a:ext>
            </a:extLst>
          </p:cNvPr>
          <p:cNvSpPr>
            <a:spLocks noGrp="1"/>
          </p:cNvSpPr>
          <p:nvPr>
            <p:ph type="body" sz="quarter" idx="24"/>
          </p:nvPr>
        </p:nvSpPr>
        <p:spPr/>
        <p:txBody>
          <a:bodyPr/>
          <a:lstStyle/>
          <a:p>
            <a:r>
              <a:rPr lang="ja-JP" altLang="en-US" b="1" dirty="0">
                <a:effectLst/>
              </a:rPr>
              <a:t>アリとアブラムシの共生</a:t>
            </a:r>
            <a:endParaRPr lang="ja-JP" altLang="en-US" b="1" dirty="0"/>
          </a:p>
          <a:p>
            <a:r>
              <a:rPr lang="ja-JP" altLang="en-US" dirty="0"/>
              <a:t>アブラムシは植物のしる（師管液）を吸う昆虫です。いろいろなアリが、アブラムシに余った甘露（みつ）をもらいます。</a:t>
            </a:r>
          </a:p>
          <a:p>
            <a:endParaRPr lang="ja-JP" altLang="en-US" dirty="0"/>
          </a:p>
        </p:txBody>
      </p:sp>
    </p:spTree>
    <p:extLst>
      <p:ext uri="{BB962C8B-B14F-4D97-AF65-F5344CB8AC3E}">
        <p14:creationId xmlns:p14="http://schemas.microsoft.com/office/powerpoint/2010/main" val="523476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3"/>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24"/>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15"/>
                </p:tgtEl>
              </p:cMediaNode>
            </p:video>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15"/>
                                        </p:tgtEl>
                                      </p:cBhvr>
                                    </p:cmd>
                                  </p:childTnLst>
                                </p:cTn>
                              </p:par>
                            </p:childTnLst>
                          </p:cTn>
                        </p:par>
                      </p:childTnLst>
                    </p:cTn>
                  </p:par>
                </p:childTnLst>
              </p:cTn>
              <p:nextCondLst>
                <p:cond evt="onClick" delay="0">
                  <p:tgtEl>
                    <p:spTgt spid="15"/>
                  </p:tgtEl>
                </p:cond>
              </p:nextCondLst>
            </p:seq>
            <p:video>
              <p:cMediaNode vol="80000">
                <p:cTn id="25" fill="hold" display="0">
                  <p:stCondLst>
                    <p:cond delay="indefinite"/>
                  </p:stCondLst>
                </p:cTn>
                <p:tgtEl>
                  <p:spTgt spid="23"/>
                </p:tgtEl>
              </p:cMediaNode>
            </p:video>
            <p:seq concurrent="1" nextAc="seek">
              <p:cTn id="26" restart="whenNotActive" fill="hold" evtFilter="cancelBubble" nodeType="interactiveSeq">
                <p:stCondLst>
                  <p:cond evt="onClick" delay="0">
                    <p:tgtEl>
                      <p:spTgt spid="23"/>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23"/>
                                        </p:tgtEl>
                                      </p:cBhvr>
                                    </p:cmd>
                                  </p:childTnLst>
                                </p:cTn>
                              </p:par>
                            </p:childTnLst>
                          </p:cTn>
                        </p:par>
                      </p:childTnLst>
                    </p:cTn>
                  </p:par>
                </p:childTnLst>
              </p:cTn>
              <p:nextCondLst>
                <p:cond evt="onClick" delay="0">
                  <p:tgtEl>
                    <p:spTgt spid="23"/>
                  </p:tgtEl>
                </p:cond>
              </p:nextCondLst>
            </p:seq>
            <p:video>
              <p:cMediaNode vol="80000">
                <p:cTn id="31" fill="hold" display="0">
                  <p:stCondLst>
                    <p:cond delay="indefinite"/>
                  </p:stCondLst>
                </p:cTn>
                <p:tgtEl>
                  <p:spTgt spid="24"/>
                </p:tgtEl>
              </p:cMediaNode>
            </p:video>
            <p:seq concurrent="1" nextAc="seek">
              <p:cTn id="32" restart="whenNotActive" fill="hold" evtFilter="cancelBubble" nodeType="interactiveSeq">
                <p:stCondLst>
                  <p:cond evt="onClick" delay="0">
                    <p:tgtEl>
                      <p:spTgt spid="24"/>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24"/>
                                        </p:tgtEl>
                                      </p:cBhvr>
                                    </p:cmd>
                                  </p:childTnLst>
                                </p:cTn>
                              </p:par>
                            </p:childTnLst>
                          </p:cTn>
                        </p:par>
                      </p:childTnLst>
                    </p:cTn>
                  </p:par>
                </p:childTnLst>
              </p:cTn>
              <p:nextCondLst>
                <p:cond evt="onClick" delay="0">
                  <p:tgtEl>
                    <p:spTgt spid="24"/>
                  </p:tgtEl>
                </p:cond>
              </p:nextCondLst>
            </p:seq>
            <p:video>
              <p:cMediaNode vol="80000">
                <p:cTn id="37" fill="hold" display="0">
                  <p:stCondLst>
                    <p:cond delay="indefinite"/>
                  </p:stCondLst>
                </p:cTn>
                <p:tgtEl>
                  <p:spTgt spid="25"/>
                </p:tgtEl>
              </p:cMediaNode>
            </p:video>
            <p:seq concurrent="1" nextAc="seek">
              <p:cTn id="38" restart="whenNotActive" fill="hold" evtFilter="cancelBubble" nodeType="interactiveSeq">
                <p:stCondLst>
                  <p:cond evt="onClick" delay="0">
                    <p:tgtEl>
                      <p:spTgt spid="25"/>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25"/>
                                        </p:tgtEl>
                                      </p:cBhvr>
                                    </p:cmd>
                                  </p:childTnLst>
                                </p:cTn>
                              </p:par>
                            </p:childTnLst>
                          </p:cTn>
                        </p:par>
                      </p:childTnLst>
                    </p:cTn>
                  </p:par>
                </p:childTnLst>
              </p:cTn>
              <p:nextCondLst>
                <p:cond evt="onClick" delay="0">
                  <p:tgtEl>
                    <p:spTgt spid="25"/>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オンライン メディア 19" title="クリオオアブラムシの甘ろをもらうアリ">
            <a:hlinkClick r:id="" action="ppaction://media"/>
            <a:extLst>
              <a:ext uri="{FF2B5EF4-FFF2-40B4-BE49-F238E27FC236}">
                <a16:creationId xmlns:a16="http://schemas.microsoft.com/office/drawing/2014/main" id="{CB833053-398F-4F3F-AC3C-6B9F0D00810C}"/>
              </a:ext>
            </a:extLst>
          </p:cNvPr>
          <p:cNvPicPr>
            <a:picLocks noGrp="1" noRot="1" noChangeAspect="1"/>
          </p:cNvPicPr>
          <p:nvPr>
            <p:ph type="media" sz="quarter" idx="17"/>
            <a:videoFile r:link="rId1"/>
          </p:nvPr>
        </p:nvPicPr>
        <p:blipFill>
          <a:blip r:embed="rId5"/>
          <a:stretch>
            <a:fillRect/>
          </a:stretch>
        </p:blipFill>
        <p:spPr>
          <a:xfrm>
            <a:off x="85725" y="104775"/>
            <a:ext cx="4198938" cy="2362200"/>
          </a:xfrm>
          <a:prstGeom prst="rect">
            <a:avLst/>
          </a:prstGeom>
        </p:spPr>
      </p:pic>
      <p:pic>
        <p:nvPicPr>
          <p:cNvPr id="21" name="オンライン メディア 20" title="アブラムシを守っているアリたち">
            <a:hlinkClick r:id="" action="ppaction://media"/>
            <a:extLst>
              <a:ext uri="{FF2B5EF4-FFF2-40B4-BE49-F238E27FC236}">
                <a16:creationId xmlns:a16="http://schemas.microsoft.com/office/drawing/2014/main" id="{1CBE5C2B-909A-45A2-B74F-749D14E61182}"/>
              </a:ext>
            </a:extLst>
          </p:cNvPr>
          <p:cNvPicPr>
            <a:picLocks noGrp="1" noRot="1" noChangeAspect="1"/>
          </p:cNvPicPr>
          <p:nvPr>
            <p:ph type="media" sz="quarter" idx="18"/>
            <a:videoFile r:link="rId2"/>
          </p:nvPr>
        </p:nvPicPr>
        <p:blipFill>
          <a:blip r:embed="rId6"/>
          <a:stretch>
            <a:fillRect/>
          </a:stretch>
        </p:blipFill>
        <p:spPr>
          <a:xfrm>
            <a:off x="4879975" y="104775"/>
            <a:ext cx="4198938" cy="2362200"/>
          </a:xfrm>
          <a:prstGeom prst="rect">
            <a:avLst/>
          </a:prstGeom>
        </p:spPr>
      </p:pic>
      <p:pic>
        <p:nvPicPr>
          <p:cNvPr id="22" name="オンライン メディア 21" title="テントウムシを追い払うアリたち">
            <a:hlinkClick r:id="" action="ppaction://media"/>
            <a:extLst>
              <a:ext uri="{FF2B5EF4-FFF2-40B4-BE49-F238E27FC236}">
                <a16:creationId xmlns:a16="http://schemas.microsoft.com/office/drawing/2014/main" id="{7BC15D94-4096-41D3-A968-D6411B0BE016}"/>
              </a:ext>
            </a:extLst>
          </p:cNvPr>
          <p:cNvPicPr>
            <a:picLocks noGrp="1" noRot="1" noChangeAspect="1"/>
          </p:cNvPicPr>
          <p:nvPr>
            <p:ph type="media" sz="quarter" idx="19"/>
            <a:videoFile r:link="rId3"/>
          </p:nvPr>
        </p:nvPicPr>
        <p:blipFill>
          <a:blip r:embed="rId7"/>
          <a:stretch>
            <a:fillRect/>
          </a:stretch>
        </p:blipFill>
        <p:spPr>
          <a:xfrm>
            <a:off x="85725" y="3533775"/>
            <a:ext cx="4198938" cy="2362200"/>
          </a:xfrm>
          <a:prstGeom prst="rect">
            <a:avLst/>
          </a:prstGeom>
        </p:spPr>
      </p:pic>
      <p:sp>
        <p:nvSpPr>
          <p:cNvPr id="16" name="テキスト プレースホルダー 15">
            <a:extLst>
              <a:ext uri="{FF2B5EF4-FFF2-40B4-BE49-F238E27FC236}">
                <a16:creationId xmlns:a16="http://schemas.microsoft.com/office/drawing/2014/main" id="{CE755FF7-A00D-462C-B9C9-C8C3D84EBE75}"/>
              </a:ext>
            </a:extLst>
          </p:cNvPr>
          <p:cNvSpPr>
            <a:spLocks noGrp="1"/>
          </p:cNvSpPr>
          <p:nvPr>
            <p:ph type="body" sz="quarter" idx="21"/>
          </p:nvPr>
        </p:nvSpPr>
        <p:spPr/>
        <p:txBody>
          <a:bodyPr/>
          <a:lstStyle/>
          <a:p>
            <a:r>
              <a:rPr lang="ja-JP" altLang="en-US" b="1" dirty="0">
                <a:effectLst/>
              </a:rPr>
              <a:t>アブラムシの甘ろをもらうアリ</a:t>
            </a:r>
            <a:endParaRPr lang="ja-JP" altLang="en-US" b="1" dirty="0"/>
          </a:p>
          <a:p>
            <a:r>
              <a:rPr lang="ja-JP" altLang="en-US" dirty="0"/>
              <a:t>ウバメガシの枝にクリオオアブラムシのコロニーを見つけたので、</a:t>
            </a:r>
            <a:r>
              <a:rPr lang="en-US" altLang="ja-JP" dirty="0"/>
              <a:t>8</a:t>
            </a:r>
            <a:r>
              <a:rPr lang="ja-JP" altLang="en-US" dirty="0"/>
              <a:t>倍スローモーションで撮影して観察しました。</a:t>
            </a:r>
          </a:p>
          <a:p>
            <a:endParaRPr lang="ja-JP" altLang="en-US" dirty="0"/>
          </a:p>
        </p:txBody>
      </p:sp>
      <p:sp>
        <p:nvSpPr>
          <p:cNvPr id="17" name="テキスト プレースホルダー 16">
            <a:extLst>
              <a:ext uri="{FF2B5EF4-FFF2-40B4-BE49-F238E27FC236}">
                <a16:creationId xmlns:a16="http://schemas.microsoft.com/office/drawing/2014/main" id="{89C8D916-1FC5-4831-AC3C-AF9BDBBD3AA4}"/>
              </a:ext>
            </a:extLst>
          </p:cNvPr>
          <p:cNvSpPr>
            <a:spLocks noGrp="1"/>
          </p:cNvSpPr>
          <p:nvPr>
            <p:ph type="body" sz="quarter" idx="22"/>
          </p:nvPr>
        </p:nvSpPr>
        <p:spPr/>
        <p:txBody>
          <a:bodyPr/>
          <a:lstStyle/>
          <a:p>
            <a:r>
              <a:rPr lang="ja-JP" altLang="en-US" b="1" dirty="0"/>
              <a:t>アブラムシを守っているアリたち </a:t>
            </a:r>
          </a:p>
          <a:p>
            <a:r>
              <a:rPr lang="ja-JP" altLang="en-US" dirty="0"/>
              <a:t>クリオオアブラムシのコロニーを近寄って撮影しようとしたのですが・・・　</a:t>
            </a:r>
            <a:r>
              <a:rPr lang="en-US" altLang="ja-JP" dirty="0"/>
              <a:t>8</a:t>
            </a:r>
            <a:r>
              <a:rPr lang="ja-JP" altLang="en-US" dirty="0"/>
              <a:t>倍スローモーションで撮影して観察しました。</a:t>
            </a:r>
          </a:p>
          <a:p>
            <a:endParaRPr lang="ja-JP" altLang="en-US" dirty="0"/>
          </a:p>
        </p:txBody>
      </p:sp>
      <p:sp>
        <p:nvSpPr>
          <p:cNvPr id="18" name="テキスト プレースホルダー 17">
            <a:extLst>
              <a:ext uri="{FF2B5EF4-FFF2-40B4-BE49-F238E27FC236}">
                <a16:creationId xmlns:a16="http://schemas.microsoft.com/office/drawing/2014/main" id="{19F52435-68D7-43F8-B43C-D2C2ABBCF1A1}"/>
              </a:ext>
            </a:extLst>
          </p:cNvPr>
          <p:cNvSpPr>
            <a:spLocks noGrp="1"/>
          </p:cNvSpPr>
          <p:nvPr>
            <p:ph type="body" sz="quarter" idx="23"/>
          </p:nvPr>
        </p:nvSpPr>
        <p:spPr/>
        <p:txBody>
          <a:bodyPr/>
          <a:lstStyle/>
          <a:p>
            <a:r>
              <a:rPr lang="ja-JP" altLang="en-US" b="1" dirty="0"/>
              <a:t>テントウムシを追い払うアリたち </a:t>
            </a:r>
          </a:p>
          <a:p>
            <a:r>
              <a:rPr lang="ja-JP" altLang="en-US" dirty="0"/>
              <a:t>アミメアリがアブラムシを守っています。モンクチビルテントウ（？）が乱入してきたのを撮影して観察しました。</a:t>
            </a:r>
          </a:p>
          <a:p>
            <a:endParaRPr lang="ja-JP" altLang="en-US" dirty="0"/>
          </a:p>
        </p:txBody>
      </p:sp>
    </p:spTree>
    <p:extLst>
      <p:ext uri="{BB962C8B-B14F-4D97-AF65-F5344CB8AC3E}">
        <p14:creationId xmlns:p14="http://schemas.microsoft.com/office/powerpoint/2010/main" val="2128292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1"/>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20"/>
                </p:tgtEl>
              </p:cMediaNode>
            </p:video>
            <p:seq concurrent="1" nextAc="seek">
              <p:cTn id="16" restart="whenNotActive" fill="hold" evtFilter="cancelBubble" nodeType="interactiveSeq">
                <p:stCondLst>
                  <p:cond evt="onClick" delay="0">
                    <p:tgtEl>
                      <p:spTgt spid="20"/>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0"/>
                                        </p:tgtEl>
                                      </p:cBhvr>
                                    </p:cmd>
                                  </p:childTnLst>
                                </p:cTn>
                              </p:par>
                            </p:childTnLst>
                          </p:cTn>
                        </p:par>
                      </p:childTnLst>
                    </p:cTn>
                  </p:par>
                </p:childTnLst>
              </p:cTn>
              <p:nextCondLst>
                <p:cond evt="onClick" delay="0">
                  <p:tgtEl>
                    <p:spTgt spid="20"/>
                  </p:tgtEl>
                </p:cond>
              </p:nextCondLst>
            </p:seq>
            <p:video>
              <p:cMediaNode vol="80000">
                <p:cTn id="21" fill="hold" display="0">
                  <p:stCondLst>
                    <p:cond delay="indefinite"/>
                  </p:stCondLst>
                </p:cTn>
                <p:tgtEl>
                  <p:spTgt spid="21"/>
                </p:tgtEl>
              </p:cMediaNode>
            </p:video>
            <p:seq concurrent="1" nextAc="seek">
              <p:cTn id="22" restart="whenNotActive" fill="hold" evtFilter="cancelBubble" nodeType="interactiveSeq">
                <p:stCondLst>
                  <p:cond evt="onClick" delay="0">
                    <p:tgtEl>
                      <p:spTgt spid="21"/>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21"/>
                                        </p:tgtEl>
                                      </p:cBhvr>
                                    </p:cmd>
                                  </p:childTnLst>
                                </p:cTn>
                              </p:par>
                            </p:childTnLst>
                          </p:cTn>
                        </p:par>
                      </p:childTnLst>
                    </p:cTn>
                  </p:par>
                </p:childTnLst>
              </p:cTn>
              <p:nextCondLst>
                <p:cond evt="onClick" delay="0">
                  <p:tgtEl>
                    <p:spTgt spid="21"/>
                  </p:tgtEl>
                </p:cond>
              </p:nextCondLst>
            </p:seq>
            <p:video>
              <p:cMediaNode vol="80000">
                <p:cTn id="27" fill="hold" display="0">
                  <p:stCondLst>
                    <p:cond delay="indefinite"/>
                  </p:stCondLst>
                </p:cTn>
                <p:tgtEl>
                  <p:spTgt spid="22"/>
                </p:tgtEl>
              </p:cMediaNode>
            </p:video>
            <p:seq concurrent="1" nextAc="seek">
              <p:cTn id="28" restart="whenNotActive" fill="hold" evtFilter="cancelBubble" nodeType="interactiveSeq">
                <p:stCondLst>
                  <p:cond evt="onClick" delay="0">
                    <p:tgtEl>
                      <p:spTgt spid="22"/>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22"/>
                                        </p:tgtEl>
                                      </p:cBhvr>
                                    </p:cmd>
                                  </p:childTnLst>
                                </p:cTn>
                              </p:par>
                            </p:childTnLst>
                          </p:cTn>
                        </p:par>
                      </p:childTnLst>
                    </p:cTn>
                  </p:par>
                </p:childTnLst>
              </p:cTn>
              <p:nextCondLst>
                <p:cond evt="onClick" delay="0">
                  <p:tgtEl>
                    <p:spTgt spid="2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3E7515-81F5-494F-B426-84A0732AE518}"/>
              </a:ext>
            </a:extLst>
          </p:cNvPr>
          <p:cNvSpPr>
            <a:spLocks noGrp="1"/>
          </p:cNvSpPr>
          <p:nvPr>
            <p:ph type="ctrTitle"/>
          </p:nvPr>
        </p:nvSpPr>
        <p:spPr>
          <a:xfrm>
            <a:off x="0" y="0"/>
            <a:ext cx="8873462" cy="914400"/>
          </a:xfrm>
        </p:spPr>
        <p:txBody>
          <a:bodyPr>
            <a:noAutofit/>
          </a:bodyP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 拡大再生したいときには、下例の様に</a:t>
            </a:r>
            <a:br>
              <a:rPr kumimoji="1" lang="en-US" altLang="ja-JP" sz="240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br>
            <a:r>
              <a:rPr kumimoji="1" lang="ja-JP" altLang="en-US" sz="240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　　他の</a:t>
            </a:r>
            <a:r>
              <a:rPr kumimoji="1" lang="en-US" altLang="ja-JP" sz="240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PPT</a:t>
            </a:r>
            <a:r>
              <a:rPr kumimoji="1" lang="ja-JP" altLang="en-US" sz="240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スライドにコピーして、拡大してください。</a:t>
            </a:r>
            <a:endParaRPr kumimoji="1" lang="en-US" altLang="ja-JP" sz="240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3" name="字幕 2">
            <a:extLst>
              <a:ext uri="{FF2B5EF4-FFF2-40B4-BE49-F238E27FC236}">
                <a16:creationId xmlns:a16="http://schemas.microsoft.com/office/drawing/2014/main" id="{8DED4356-579C-4B2B-B256-855D8B7B4857}"/>
              </a:ext>
            </a:extLst>
          </p:cNvPr>
          <p:cNvSpPr>
            <a:spLocks noGrp="1"/>
          </p:cNvSpPr>
          <p:nvPr>
            <p:ph type="subTitle" idx="1"/>
          </p:nvPr>
        </p:nvSpPr>
        <p:spPr/>
        <p:txBody>
          <a:bodyPr/>
          <a:lstStyle/>
          <a:p>
            <a:endParaRPr kumimoji="1" lang="ja-JP" altLang="en-US"/>
          </a:p>
        </p:txBody>
      </p:sp>
      <p:pic>
        <p:nvPicPr>
          <p:cNvPr id="4" name="オンライン メディア 3" title="ミツバチの採餌と飛翔">
            <a:hlinkClick r:id="" action="ppaction://media"/>
            <a:extLst>
              <a:ext uri="{FF2B5EF4-FFF2-40B4-BE49-F238E27FC236}">
                <a16:creationId xmlns:a16="http://schemas.microsoft.com/office/drawing/2014/main" id="{4329E822-EC6C-4B1D-9761-3869CC834FC0}"/>
              </a:ext>
            </a:extLst>
          </p:cNvPr>
          <p:cNvPicPr>
            <a:picLocks noRot="1" noChangeAspect="1"/>
          </p:cNvPicPr>
          <p:nvPr>
            <a:videoFile r:link="rId1"/>
          </p:nvPr>
        </p:nvPicPr>
        <p:blipFill>
          <a:blip r:embed="rId3"/>
          <a:stretch>
            <a:fillRect/>
          </a:stretch>
        </p:blipFill>
        <p:spPr>
          <a:xfrm>
            <a:off x="87423" y="1079463"/>
            <a:ext cx="8969154" cy="5045149"/>
          </a:xfrm>
          <a:prstGeom prst="rect">
            <a:avLst/>
          </a:prstGeom>
        </p:spPr>
      </p:pic>
      <p:sp>
        <p:nvSpPr>
          <p:cNvPr id="5" name="テキスト ボックス 4">
            <a:extLst>
              <a:ext uri="{FF2B5EF4-FFF2-40B4-BE49-F238E27FC236}">
                <a16:creationId xmlns:a16="http://schemas.microsoft.com/office/drawing/2014/main" id="{349019D5-F223-4916-8B41-2400B5E0022A}"/>
              </a:ext>
            </a:extLst>
          </p:cNvPr>
          <p:cNvSpPr txBox="1"/>
          <p:nvPr/>
        </p:nvSpPr>
        <p:spPr>
          <a:xfrm>
            <a:off x="5422605" y="6317362"/>
            <a:ext cx="3721395" cy="369332"/>
          </a:xfrm>
          <a:prstGeom prst="rect">
            <a:avLst/>
          </a:prstGeom>
          <a:noFill/>
        </p:spPr>
        <p:txBody>
          <a:bodyPr wrap="square" rtlCol="0">
            <a:spAutoFit/>
          </a:bodyPr>
          <a:lstStyle/>
          <a:p>
            <a:r>
              <a:rPr kumimoji="1" lang="ja-JP" altLang="en-US" dirty="0"/>
              <a:t>「全画面再生」は非対応です</a:t>
            </a:r>
          </a:p>
        </p:txBody>
      </p:sp>
    </p:spTree>
    <p:extLst>
      <p:ext uri="{BB962C8B-B14F-4D97-AF65-F5344CB8AC3E}">
        <p14:creationId xmlns:p14="http://schemas.microsoft.com/office/powerpoint/2010/main" val="7763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7ABF9CA6-5514-4331-80D6-718FC37AA029}"/>
              </a:ext>
            </a:extLst>
          </p:cNvPr>
          <p:cNvSpPr>
            <a:spLocks noGrp="1"/>
          </p:cNvSpPr>
          <p:nvPr>
            <p:ph type="title"/>
          </p:nvPr>
        </p:nvSpPr>
        <p:spPr/>
        <p:txBody>
          <a:bodyPr/>
          <a:lstStyle/>
          <a:p>
            <a:r>
              <a:rPr lang="ja-JP" altLang="en-US" dirty="0"/>
              <a:t>目次</a:t>
            </a:r>
          </a:p>
        </p:txBody>
      </p:sp>
      <p:sp>
        <p:nvSpPr>
          <p:cNvPr id="4" name="コンテンツ プレースホルダー 3">
            <a:extLst>
              <a:ext uri="{FF2B5EF4-FFF2-40B4-BE49-F238E27FC236}">
                <a16:creationId xmlns:a16="http://schemas.microsoft.com/office/drawing/2014/main" id="{3F8B1207-E7A8-430E-B0BE-B3CEF7280942}"/>
              </a:ext>
            </a:extLst>
          </p:cNvPr>
          <p:cNvSpPr>
            <a:spLocks noGrp="1"/>
          </p:cNvSpPr>
          <p:nvPr>
            <p:ph sz="quarter" idx="10"/>
          </p:nvPr>
        </p:nvSpPr>
        <p:spPr>
          <a:xfrm>
            <a:off x="734976" y="1339703"/>
            <a:ext cx="7886700" cy="5316279"/>
          </a:xfrm>
        </p:spPr>
        <p:txBody>
          <a:bodyPr>
            <a:normAutofit/>
          </a:bodyPr>
          <a:lstStyle/>
          <a:p>
            <a:pPr marL="514350" indent="-514350">
              <a:lnSpc>
                <a:spcPct val="100000"/>
              </a:lnSpc>
              <a:spcBef>
                <a:spcPts val="1200"/>
              </a:spcBef>
              <a:buFont typeface="+mj-lt"/>
              <a:buAutoNum type="arabicPeriod"/>
            </a:pPr>
            <a:r>
              <a:rPr lang="ja-JP" altLang="en-US" dirty="0">
                <a:hlinkClick r:id="rId2" action="ppaction://hlinksldjump"/>
              </a:rPr>
              <a:t>ハナバチ類の観察動画</a:t>
            </a:r>
            <a:endParaRPr lang="en-US" altLang="ja-JP" dirty="0"/>
          </a:p>
          <a:p>
            <a:pPr marL="514350" indent="-514350">
              <a:lnSpc>
                <a:spcPct val="100000"/>
              </a:lnSpc>
              <a:spcBef>
                <a:spcPts val="1200"/>
              </a:spcBef>
              <a:buFont typeface="+mj-lt"/>
              <a:buAutoNum type="arabicPeriod"/>
            </a:pPr>
            <a:r>
              <a:rPr lang="ja-JP" altLang="en-US" dirty="0">
                <a:hlinkClick r:id="rId3" action="ppaction://hlinksldjump"/>
              </a:rPr>
              <a:t>アメンボ類の観察動画</a:t>
            </a:r>
            <a:endParaRPr lang="en-US" altLang="ja-JP" dirty="0"/>
          </a:p>
          <a:p>
            <a:pPr marL="514350" indent="-514350">
              <a:lnSpc>
                <a:spcPct val="100000"/>
              </a:lnSpc>
              <a:spcBef>
                <a:spcPts val="1200"/>
              </a:spcBef>
              <a:buFont typeface="+mj-lt"/>
              <a:buAutoNum type="arabicPeriod"/>
            </a:pPr>
            <a:r>
              <a:rPr lang="ja-JP" altLang="en-US" dirty="0">
                <a:hlinkClick r:id="rId4" action="ppaction://hlinksldjump"/>
              </a:rPr>
              <a:t>チョウ・ガ類の観察動画</a:t>
            </a:r>
            <a:endParaRPr lang="en-US" altLang="ja-JP" dirty="0"/>
          </a:p>
          <a:p>
            <a:pPr marL="514350" indent="-514350">
              <a:lnSpc>
                <a:spcPct val="100000"/>
              </a:lnSpc>
              <a:spcBef>
                <a:spcPts val="1200"/>
              </a:spcBef>
              <a:buFont typeface="+mj-lt"/>
              <a:buAutoNum type="arabicPeriod"/>
            </a:pPr>
            <a:r>
              <a:rPr lang="ja-JP" altLang="en-US" dirty="0">
                <a:hlinkClick r:id="rId5" action="ppaction://hlinksldjump"/>
              </a:rPr>
              <a:t>バッタ類の観察動画</a:t>
            </a:r>
            <a:endParaRPr lang="en-US" altLang="ja-JP" dirty="0"/>
          </a:p>
          <a:p>
            <a:pPr marL="514350" indent="-514350">
              <a:lnSpc>
                <a:spcPct val="100000"/>
              </a:lnSpc>
              <a:spcBef>
                <a:spcPts val="1200"/>
              </a:spcBef>
              <a:buFont typeface="+mj-lt"/>
              <a:buAutoNum type="arabicPeriod"/>
            </a:pPr>
            <a:r>
              <a:rPr lang="ja-JP" altLang="en-US" dirty="0">
                <a:hlinkClick r:id="rId6" action="ppaction://hlinksldjump"/>
              </a:rPr>
              <a:t>トンボ類の観察動画</a:t>
            </a:r>
            <a:endParaRPr lang="en-US" altLang="ja-JP" dirty="0"/>
          </a:p>
          <a:p>
            <a:pPr marL="514350" indent="-514350">
              <a:lnSpc>
                <a:spcPct val="100000"/>
              </a:lnSpc>
              <a:spcBef>
                <a:spcPts val="1200"/>
              </a:spcBef>
              <a:buFont typeface="+mj-lt"/>
              <a:buAutoNum type="arabicPeriod"/>
            </a:pPr>
            <a:r>
              <a:rPr lang="ja-JP" altLang="en-US" dirty="0">
                <a:hlinkClick r:id="rId7" action="ppaction://hlinksldjump"/>
              </a:rPr>
              <a:t>カマキリ類の観察動画</a:t>
            </a:r>
            <a:endParaRPr lang="en-US" altLang="ja-JP" dirty="0"/>
          </a:p>
          <a:p>
            <a:pPr marL="514350" indent="-514350">
              <a:lnSpc>
                <a:spcPct val="100000"/>
              </a:lnSpc>
              <a:spcBef>
                <a:spcPts val="1200"/>
              </a:spcBef>
              <a:buFont typeface="+mj-lt"/>
              <a:buAutoNum type="arabicPeriod"/>
            </a:pPr>
            <a:r>
              <a:rPr lang="ja-JP" altLang="en-US" dirty="0">
                <a:hlinkClick r:id="rId8" action="ppaction://hlinksldjump"/>
              </a:rPr>
              <a:t>コウチュウ類の観察動画</a:t>
            </a:r>
            <a:endParaRPr lang="en-US" altLang="ja-JP" dirty="0"/>
          </a:p>
          <a:p>
            <a:pPr marL="514350" indent="-514350">
              <a:lnSpc>
                <a:spcPct val="100000"/>
              </a:lnSpc>
              <a:spcBef>
                <a:spcPts val="1200"/>
              </a:spcBef>
              <a:buFont typeface="+mj-lt"/>
              <a:buAutoNum type="arabicPeriod"/>
            </a:pPr>
            <a:r>
              <a:rPr lang="ja-JP" altLang="en-US" dirty="0">
                <a:hlinkClick r:id="rId9" action="ppaction://hlinksldjump"/>
              </a:rPr>
              <a:t>アリ類・アブラムシ類の観察動画</a:t>
            </a:r>
            <a:endParaRPr lang="en-US" altLang="ja-JP" dirty="0"/>
          </a:p>
          <a:p>
            <a:pPr marL="514350" indent="-514350">
              <a:lnSpc>
                <a:spcPct val="100000"/>
              </a:lnSpc>
              <a:spcBef>
                <a:spcPts val="1200"/>
              </a:spcBef>
              <a:buFont typeface="+mj-lt"/>
              <a:buAutoNum type="arabicPeriod"/>
            </a:pPr>
            <a:r>
              <a:rPr lang="ja-JP" altLang="en-US" b="1" dirty="0">
                <a:hlinkClick r:id="rId10" action="ppaction://hlinksldjump"/>
              </a:rPr>
              <a:t>その他の昆虫・小動物の観察動画</a:t>
            </a:r>
            <a:endParaRPr lang="ja-JP" altLang="en-US" b="1" dirty="0"/>
          </a:p>
        </p:txBody>
      </p:sp>
    </p:spTree>
    <p:extLst>
      <p:ext uri="{BB962C8B-B14F-4D97-AF65-F5344CB8AC3E}">
        <p14:creationId xmlns:p14="http://schemas.microsoft.com/office/powerpoint/2010/main" val="14400552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1689BF87-7C92-4236-90D3-42D472AC040C}"/>
              </a:ext>
            </a:extLst>
          </p:cNvPr>
          <p:cNvSpPr>
            <a:spLocks noGrp="1"/>
          </p:cNvSpPr>
          <p:nvPr>
            <p:ph type="body" sz="quarter" idx="22"/>
          </p:nvPr>
        </p:nvSpPr>
        <p:spPr/>
        <p:txBody>
          <a:bodyPr/>
          <a:lstStyle/>
          <a:p>
            <a:r>
              <a:rPr lang="ja-JP" altLang="en-US" b="1" dirty="0"/>
              <a:t>ホソヘリカメムシの幼虫</a:t>
            </a:r>
          </a:p>
          <a:p>
            <a:r>
              <a:rPr lang="ja-JP" altLang="en-US" dirty="0"/>
              <a:t>カメムシの仲間の幼虫ですが、アリの様な姿にぎたいしています。</a:t>
            </a:r>
            <a:r>
              <a:rPr lang="en-US" altLang="ja-JP" dirty="0"/>
              <a:t>8</a:t>
            </a:r>
            <a:r>
              <a:rPr lang="ja-JP" altLang="en-US" dirty="0"/>
              <a:t>倍スローの動画や、マクロ撮影した写真で観察しました。</a:t>
            </a:r>
          </a:p>
          <a:p>
            <a:endParaRPr kumimoji="1" lang="ja-JP" altLang="en-US" dirty="0"/>
          </a:p>
        </p:txBody>
      </p:sp>
      <p:pic>
        <p:nvPicPr>
          <p:cNvPr id="10" name="オンライン メディア 4" title="ハエやアブの口の動き">
            <a:hlinkClick r:id="" action="ppaction://media"/>
            <a:extLst>
              <a:ext uri="{FF2B5EF4-FFF2-40B4-BE49-F238E27FC236}">
                <a16:creationId xmlns:a16="http://schemas.microsoft.com/office/drawing/2014/main" id="{AEA0D071-1DAA-4216-B352-B2B179AB9364}"/>
              </a:ext>
            </a:extLst>
          </p:cNvPr>
          <p:cNvPicPr>
            <a:picLocks noGrp="1" noRot="1" noChangeAspect="1"/>
          </p:cNvPicPr>
          <p:nvPr>
            <p:ph type="media" sz="quarter" idx="17"/>
            <a:videoFile r:link="rId1"/>
          </p:nvPr>
        </p:nvPicPr>
        <p:blipFill>
          <a:blip r:embed="rId4"/>
          <a:stretch>
            <a:fillRect/>
          </a:stretch>
        </p:blipFill>
        <p:spPr>
          <a:xfrm>
            <a:off x="153194" y="142081"/>
            <a:ext cx="4064000" cy="2286000"/>
          </a:xfrm>
          <a:prstGeom prst="rect">
            <a:avLst/>
          </a:prstGeom>
        </p:spPr>
      </p:pic>
      <p:sp>
        <p:nvSpPr>
          <p:cNvPr id="11" name="テキスト プレースホルダー 10">
            <a:extLst>
              <a:ext uri="{FF2B5EF4-FFF2-40B4-BE49-F238E27FC236}">
                <a16:creationId xmlns:a16="http://schemas.microsoft.com/office/drawing/2014/main" id="{7271D2E9-A62F-43A4-B14A-AAE2C3A1D7FA}"/>
              </a:ext>
            </a:extLst>
          </p:cNvPr>
          <p:cNvSpPr txBox="1">
            <a:spLocks noGrp="1"/>
          </p:cNvSpPr>
          <p:nvPr>
            <p:ph type="body" sz="quarter" idx="21"/>
          </p:nvPr>
        </p:nvSpPr>
        <p:spPr>
          <a:xfrm>
            <a:off x="85725" y="2576513"/>
            <a:ext cx="4198938" cy="719137"/>
          </a:xfrm>
          <a:prstGeom prst="rect">
            <a:avLst/>
          </a:prstGeom>
          <a:noFill/>
        </p:spPr>
        <p:txBody>
          <a:bodyPr wrap="square">
            <a:spAutoFit/>
          </a:bodyPr>
          <a:lstStyle/>
          <a:p>
            <a:r>
              <a:rPr lang="ja-JP" altLang="en-US" sz="1200" b="1" dirty="0">
                <a:effectLst/>
              </a:rPr>
              <a:t>ハエやアブの口の動き</a:t>
            </a:r>
            <a:endParaRPr lang="ja-JP" altLang="en-US" sz="1200" b="1" dirty="0"/>
          </a:p>
          <a:p>
            <a:r>
              <a:rPr lang="ja-JP" altLang="en-US" sz="1200" dirty="0"/>
              <a:t>ハエやアブも花にやってきて、受粉に貢献します。ハエやアブの特殊な口の動きを、ハイスピード撮影して観察しました。</a:t>
            </a:r>
          </a:p>
        </p:txBody>
      </p:sp>
      <p:pic>
        <p:nvPicPr>
          <p:cNvPr id="12" name="オンライン メディア 22" title="アリに化けたカメムシ">
            <a:hlinkClick r:id="" action="ppaction://media"/>
            <a:extLst>
              <a:ext uri="{FF2B5EF4-FFF2-40B4-BE49-F238E27FC236}">
                <a16:creationId xmlns:a16="http://schemas.microsoft.com/office/drawing/2014/main" id="{E19F00D0-B945-41DA-8F5A-BAF32C32729F}"/>
              </a:ext>
            </a:extLst>
          </p:cNvPr>
          <p:cNvPicPr>
            <a:picLocks noGrp="1" noRot="1" noChangeAspect="1"/>
          </p:cNvPicPr>
          <p:nvPr>
            <p:ph type="media" sz="quarter" idx="18"/>
            <a:videoFile r:link="rId2"/>
          </p:nvPr>
        </p:nvPicPr>
        <p:blipFill>
          <a:blip r:embed="rId5"/>
          <a:stretch>
            <a:fillRect/>
          </a:stretch>
        </p:blipFill>
        <p:spPr>
          <a:xfrm>
            <a:off x="4947444" y="142081"/>
            <a:ext cx="4064000" cy="2286000"/>
          </a:xfrm>
          <a:prstGeom prst="rect">
            <a:avLst/>
          </a:prstGeom>
        </p:spPr>
      </p:pic>
    </p:spTree>
    <p:extLst>
      <p:ext uri="{BB962C8B-B14F-4D97-AF65-F5344CB8AC3E}">
        <p14:creationId xmlns:p14="http://schemas.microsoft.com/office/powerpoint/2010/main" val="2017673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0"/>
                                        </p:tgtEl>
                                      </p:cBhvr>
                                    </p:cmd>
                                  </p:childTnLst>
                                </p:cTn>
                              </p:par>
                            </p:childTnLst>
                          </p:cTn>
                        </p:par>
                      </p:childTnLst>
                    </p:cTn>
                  </p:par>
                </p:childTnLst>
              </p:cTn>
              <p:nextCondLst>
                <p:cond evt="onClick" delay="0">
                  <p:tgtEl>
                    <p:spTgt spid="10"/>
                  </p:tgtEl>
                </p:cond>
              </p:nextCondLst>
            </p:seq>
            <p:video>
              <p:cMediaNode vol="80000">
                <p:cTn id="16" fill="hold" display="0">
                  <p:stCondLst>
                    <p:cond delay="indefinite"/>
                  </p:stCondLst>
                </p:cTn>
                <p:tgtEl>
                  <p:spTgt spid="10"/>
                </p:tgtEl>
              </p:cMediaNode>
            </p:video>
            <p:seq concurrent="1" nextAc="seek">
              <p:cTn id="17" restart="whenNotActive" fill="hold" evtFilter="cancelBubble" nodeType="interactiveSeq">
                <p:stCondLst>
                  <p:cond evt="onClick" delay="0">
                    <p:tgtEl>
                      <p:spTgt spid="12"/>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2"/>
                                        </p:tgtEl>
                                      </p:cBhvr>
                                    </p:cmd>
                                  </p:childTnLst>
                                </p:cTn>
                              </p:par>
                            </p:childTnLst>
                          </p:cTn>
                        </p:par>
                      </p:childTnLst>
                    </p:cTn>
                  </p:par>
                </p:childTnLst>
              </p:cTn>
              <p:nextCondLst>
                <p:cond evt="onClick" delay="0">
                  <p:tgtEl>
                    <p:spTgt spid="12"/>
                  </p:tgtEl>
                </p:cond>
              </p:nextCondLst>
            </p:seq>
            <p:video>
              <p:cMediaNode vol="80000">
                <p:cTn id="22" fill="hold" display="0">
                  <p:stCondLst>
                    <p:cond delay="indefinite"/>
                  </p:stCondLst>
                </p:cTn>
                <p:tgtEl>
                  <p:spTgt spid="12"/>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オンライン メディア 9" title="ハエトリグモの闘争（？）">
            <a:hlinkClick r:id="" action="ppaction://media"/>
            <a:extLst>
              <a:ext uri="{FF2B5EF4-FFF2-40B4-BE49-F238E27FC236}">
                <a16:creationId xmlns:a16="http://schemas.microsoft.com/office/drawing/2014/main" id="{A3D60643-EC42-45DB-AD6E-6913CD2913B4}"/>
              </a:ext>
            </a:extLst>
          </p:cNvPr>
          <p:cNvPicPr>
            <a:picLocks noGrp="1" noRot="1" noChangeAspect="1"/>
          </p:cNvPicPr>
          <p:nvPr>
            <p:ph type="media" sz="quarter" idx="17"/>
            <a:videoFile r:link="rId1"/>
          </p:nvPr>
        </p:nvPicPr>
        <p:blipFill>
          <a:blip r:embed="rId6"/>
          <a:stretch>
            <a:fillRect/>
          </a:stretch>
        </p:blipFill>
        <p:spPr>
          <a:xfrm>
            <a:off x="85725" y="104775"/>
            <a:ext cx="4198938" cy="2362200"/>
          </a:xfrm>
          <a:prstGeom prst="rect">
            <a:avLst/>
          </a:prstGeom>
        </p:spPr>
      </p:pic>
      <p:pic>
        <p:nvPicPr>
          <p:cNvPr id="11" name="オンライン メディア 10" title="ミミズの歩行">
            <a:hlinkClick r:id="" action="ppaction://media"/>
            <a:extLst>
              <a:ext uri="{FF2B5EF4-FFF2-40B4-BE49-F238E27FC236}">
                <a16:creationId xmlns:a16="http://schemas.microsoft.com/office/drawing/2014/main" id="{C1CB69E0-1C4C-456F-BC1F-90944D400F8E}"/>
              </a:ext>
            </a:extLst>
          </p:cNvPr>
          <p:cNvPicPr>
            <a:picLocks noGrp="1" noRot="1" noChangeAspect="1"/>
          </p:cNvPicPr>
          <p:nvPr>
            <p:ph type="media" sz="quarter" idx="18"/>
            <a:videoFile r:link="rId2"/>
          </p:nvPr>
        </p:nvPicPr>
        <p:blipFill>
          <a:blip r:embed="rId7"/>
          <a:stretch>
            <a:fillRect/>
          </a:stretch>
        </p:blipFill>
        <p:spPr>
          <a:xfrm>
            <a:off x="4879975" y="104775"/>
            <a:ext cx="4198938" cy="2362200"/>
          </a:xfrm>
          <a:prstGeom prst="rect">
            <a:avLst/>
          </a:prstGeom>
        </p:spPr>
      </p:pic>
      <p:pic>
        <p:nvPicPr>
          <p:cNvPr id="12" name="オンライン メディア 11" title="オオムカデの観察">
            <a:hlinkClick r:id="" action="ppaction://media"/>
            <a:extLst>
              <a:ext uri="{FF2B5EF4-FFF2-40B4-BE49-F238E27FC236}">
                <a16:creationId xmlns:a16="http://schemas.microsoft.com/office/drawing/2014/main" id="{225C4795-DC26-4AA3-B9D5-E07888BF9B18}"/>
              </a:ext>
            </a:extLst>
          </p:cNvPr>
          <p:cNvPicPr>
            <a:picLocks noGrp="1" noRot="1" noChangeAspect="1"/>
          </p:cNvPicPr>
          <p:nvPr>
            <p:ph type="media" sz="quarter" idx="19"/>
            <a:videoFile r:link="rId3"/>
          </p:nvPr>
        </p:nvPicPr>
        <p:blipFill>
          <a:blip r:embed="rId8"/>
          <a:stretch>
            <a:fillRect/>
          </a:stretch>
        </p:blipFill>
        <p:spPr>
          <a:xfrm>
            <a:off x="85725" y="3533775"/>
            <a:ext cx="4198938" cy="2362200"/>
          </a:xfrm>
          <a:prstGeom prst="rect">
            <a:avLst/>
          </a:prstGeom>
        </p:spPr>
      </p:pic>
      <p:pic>
        <p:nvPicPr>
          <p:cNvPr id="13" name="オンライン メディア 12" title="ダンゴムシの脱皮のしかた">
            <a:hlinkClick r:id="" action="ppaction://media"/>
            <a:extLst>
              <a:ext uri="{FF2B5EF4-FFF2-40B4-BE49-F238E27FC236}">
                <a16:creationId xmlns:a16="http://schemas.microsoft.com/office/drawing/2014/main" id="{8221E863-F83F-40B0-B7A4-382D3313E974}"/>
              </a:ext>
            </a:extLst>
          </p:cNvPr>
          <p:cNvPicPr>
            <a:picLocks noGrp="1" noRot="1" noChangeAspect="1"/>
          </p:cNvPicPr>
          <p:nvPr>
            <p:ph type="media" sz="quarter" idx="20"/>
            <a:videoFile r:link="rId4"/>
          </p:nvPr>
        </p:nvPicPr>
        <p:blipFill>
          <a:blip r:embed="rId9"/>
          <a:stretch>
            <a:fillRect/>
          </a:stretch>
        </p:blipFill>
        <p:spPr>
          <a:xfrm>
            <a:off x="4879975" y="3533775"/>
            <a:ext cx="4198938" cy="2362200"/>
          </a:xfrm>
          <a:prstGeom prst="rect">
            <a:avLst/>
          </a:prstGeom>
        </p:spPr>
      </p:pic>
      <p:sp>
        <p:nvSpPr>
          <p:cNvPr id="6" name="テキスト プレースホルダー 5">
            <a:extLst>
              <a:ext uri="{FF2B5EF4-FFF2-40B4-BE49-F238E27FC236}">
                <a16:creationId xmlns:a16="http://schemas.microsoft.com/office/drawing/2014/main" id="{CB193FD3-2BBF-4AE4-8256-31E6856E79D4}"/>
              </a:ext>
            </a:extLst>
          </p:cNvPr>
          <p:cNvSpPr>
            <a:spLocks noGrp="1"/>
          </p:cNvSpPr>
          <p:nvPr>
            <p:ph type="body" sz="quarter" idx="21"/>
          </p:nvPr>
        </p:nvSpPr>
        <p:spPr/>
        <p:txBody>
          <a:bodyPr/>
          <a:lstStyle/>
          <a:p>
            <a:r>
              <a:rPr lang="ja-JP" altLang="en-US" b="1" dirty="0"/>
              <a:t>ハエトリグモの戦い（？）</a:t>
            </a:r>
          </a:p>
          <a:p>
            <a:r>
              <a:rPr lang="ja-JP" altLang="en-US" dirty="0"/>
              <a:t>二頭のハエトリグモ</a:t>
            </a:r>
            <a:r>
              <a:rPr lang="en-US" altLang="ja-JP" dirty="0"/>
              <a:t>(</a:t>
            </a:r>
            <a:r>
              <a:rPr lang="ja-JP" altLang="en-US" dirty="0"/>
              <a:t>アオオビハエトリ）が、向き合って強さを誇示</a:t>
            </a:r>
            <a:r>
              <a:rPr lang="en-US" altLang="ja-JP" dirty="0"/>
              <a:t>(</a:t>
            </a:r>
            <a:r>
              <a:rPr lang="ja-JP" altLang="en-US" dirty="0"/>
              <a:t>ディスプレー</a:t>
            </a:r>
            <a:r>
              <a:rPr lang="en-US" altLang="ja-JP" dirty="0"/>
              <a:t>)</a:t>
            </a:r>
            <a:r>
              <a:rPr lang="ja-JP" altLang="en-US" dirty="0"/>
              <a:t>しています。これも立派な「戦い」です。</a:t>
            </a:r>
          </a:p>
          <a:p>
            <a:endParaRPr kumimoji="1" lang="ja-JP" altLang="en-US" dirty="0"/>
          </a:p>
        </p:txBody>
      </p:sp>
      <p:sp>
        <p:nvSpPr>
          <p:cNvPr id="7" name="テキスト プレースホルダー 6">
            <a:extLst>
              <a:ext uri="{FF2B5EF4-FFF2-40B4-BE49-F238E27FC236}">
                <a16:creationId xmlns:a16="http://schemas.microsoft.com/office/drawing/2014/main" id="{4F5417F5-B915-44CF-932C-3C444B95876C}"/>
              </a:ext>
            </a:extLst>
          </p:cNvPr>
          <p:cNvSpPr>
            <a:spLocks noGrp="1"/>
          </p:cNvSpPr>
          <p:nvPr>
            <p:ph type="body" sz="quarter" idx="22"/>
          </p:nvPr>
        </p:nvSpPr>
        <p:spPr/>
        <p:txBody>
          <a:bodyPr/>
          <a:lstStyle/>
          <a:p>
            <a:r>
              <a:rPr lang="ja-JP" altLang="en-US" b="1" dirty="0"/>
              <a:t>ミミズの歩行</a:t>
            </a:r>
          </a:p>
          <a:p>
            <a:r>
              <a:rPr lang="ja-JP" altLang="en-US" dirty="0"/>
              <a:t>足の無いミミズは、体をうまく伸び縮みさせて歩きます。体の表面についた砂粒を見て、伸び縮みを観察しました。</a:t>
            </a:r>
          </a:p>
          <a:p>
            <a:endParaRPr kumimoji="1" lang="ja-JP" altLang="en-US" dirty="0"/>
          </a:p>
        </p:txBody>
      </p:sp>
      <p:sp>
        <p:nvSpPr>
          <p:cNvPr id="8" name="テキスト プレースホルダー 7">
            <a:extLst>
              <a:ext uri="{FF2B5EF4-FFF2-40B4-BE49-F238E27FC236}">
                <a16:creationId xmlns:a16="http://schemas.microsoft.com/office/drawing/2014/main" id="{68FF5B1A-9580-4A96-9A18-AEE58072AE72}"/>
              </a:ext>
            </a:extLst>
          </p:cNvPr>
          <p:cNvSpPr>
            <a:spLocks noGrp="1"/>
          </p:cNvSpPr>
          <p:nvPr>
            <p:ph type="body" sz="quarter" idx="23"/>
          </p:nvPr>
        </p:nvSpPr>
        <p:spPr/>
        <p:txBody>
          <a:bodyPr/>
          <a:lstStyle/>
          <a:p>
            <a:r>
              <a:rPr lang="ja-JP" altLang="en-US" b="1" dirty="0"/>
              <a:t>オオムカデの観察</a:t>
            </a:r>
          </a:p>
          <a:p>
            <a:r>
              <a:rPr lang="ja-JP" altLang="en-US" dirty="0"/>
              <a:t>牙には毒があるので、触らずにそっと観察しました。昆虫のように触角で探りながら、たくさんの足を順序よく動かして歩きます。</a:t>
            </a:r>
          </a:p>
          <a:p>
            <a:endParaRPr kumimoji="1" lang="ja-JP" altLang="en-US" dirty="0"/>
          </a:p>
        </p:txBody>
      </p:sp>
      <p:sp>
        <p:nvSpPr>
          <p:cNvPr id="9" name="テキスト プレースホルダー 8">
            <a:extLst>
              <a:ext uri="{FF2B5EF4-FFF2-40B4-BE49-F238E27FC236}">
                <a16:creationId xmlns:a16="http://schemas.microsoft.com/office/drawing/2014/main" id="{6E918341-4160-4BD0-9DEC-208B954BF958}"/>
              </a:ext>
            </a:extLst>
          </p:cNvPr>
          <p:cNvSpPr>
            <a:spLocks noGrp="1"/>
          </p:cNvSpPr>
          <p:nvPr>
            <p:ph type="body" sz="quarter" idx="24"/>
          </p:nvPr>
        </p:nvSpPr>
        <p:spPr/>
        <p:txBody>
          <a:bodyPr/>
          <a:lstStyle/>
          <a:p>
            <a:r>
              <a:rPr lang="ja-JP" altLang="en-US" b="1" dirty="0"/>
              <a:t>ダンゴムシの脱皮のしかた</a:t>
            </a:r>
          </a:p>
          <a:p>
            <a:r>
              <a:rPr lang="ja-JP" altLang="en-US" dirty="0"/>
              <a:t>ダンゴムシは固いからを脱皮することで大きく成長します。飼育中のダンゴムシが、体の半分ずつ脱皮する様子を観察しました。</a:t>
            </a:r>
          </a:p>
          <a:p>
            <a:endParaRPr kumimoji="1" lang="ja-JP" altLang="en-US" dirty="0"/>
          </a:p>
        </p:txBody>
      </p:sp>
    </p:spTree>
    <p:extLst>
      <p:ext uri="{BB962C8B-B14F-4D97-AF65-F5344CB8AC3E}">
        <p14:creationId xmlns:p14="http://schemas.microsoft.com/office/powerpoint/2010/main" val="1254982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12"/>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10"/>
                </p:tgtEl>
              </p:cMediaNode>
            </p:video>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10"/>
                                        </p:tgtEl>
                                      </p:cBhvr>
                                    </p:cmd>
                                  </p:childTnLst>
                                </p:cTn>
                              </p:par>
                            </p:childTnLst>
                          </p:cTn>
                        </p:par>
                      </p:childTnLst>
                    </p:cTn>
                  </p:par>
                </p:childTnLst>
              </p:cTn>
              <p:nextCondLst>
                <p:cond evt="onClick" delay="0">
                  <p:tgtEl>
                    <p:spTgt spid="10"/>
                  </p:tgtEl>
                </p:cond>
              </p:nextCondLst>
            </p:seq>
            <p:video>
              <p:cMediaNode vol="80000">
                <p:cTn id="25" fill="hold" display="0">
                  <p:stCondLst>
                    <p:cond delay="indefinite"/>
                  </p:stCondLst>
                </p:cTn>
                <p:tgtEl>
                  <p:spTgt spid="11"/>
                </p:tgtEl>
              </p:cMediaNode>
            </p:video>
            <p:seq concurrent="1" nextAc="seek">
              <p:cTn id="26" restart="whenNotActive" fill="hold" evtFilter="cancelBubble" nodeType="interactiveSeq">
                <p:stCondLst>
                  <p:cond evt="onClick" delay="0">
                    <p:tgtEl>
                      <p:spTgt spid="11"/>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11"/>
                                        </p:tgtEl>
                                      </p:cBhvr>
                                    </p:cmd>
                                  </p:childTnLst>
                                </p:cTn>
                              </p:par>
                            </p:childTnLst>
                          </p:cTn>
                        </p:par>
                      </p:childTnLst>
                    </p:cTn>
                  </p:par>
                </p:childTnLst>
              </p:cTn>
              <p:nextCondLst>
                <p:cond evt="onClick" delay="0">
                  <p:tgtEl>
                    <p:spTgt spid="11"/>
                  </p:tgtEl>
                </p:cond>
              </p:nextCondLst>
            </p:seq>
            <p:video>
              <p:cMediaNode vol="80000">
                <p:cTn id="31" fill="hold" display="0">
                  <p:stCondLst>
                    <p:cond delay="indefinite"/>
                  </p:stCondLst>
                </p:cTn>
                <p:tgtEl>
                  <p:spTgt spid="12"/>
                </p:tgtEl>
              </p:cMediaNode>
            </p:video>
            <p:seq concurrent="1" nextAc="seek">
              <p:cTn id="32" restart="whenNotActive" fill="hold" evtFilter="cancelBubble" nodeType="interactiveSeq">
                <p:stCondLst>
                  <p:cond evt="onClick" delay="0">
                    <p:tgtEl>
                      <p:spTgt spid="12"/>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12"/>
                                        </p:tgtEl>
                                      </p:cBhvr>
                                    </p:cmd>
                                  </p:childTnLst>
                                </p:cTn>
                              </p:par>
                            </p:childTnLst>
                          </p:cTn>
                        </p:par>
                      </p:childTnLst>
                    </p:cTn>
                  </p:par>
                </p:childTnLst>
              </p:cTn>
              <p:nextCondLst>
                <p:cond evt="onClick" delay="0">
                  <p:tgtEl>
                    <p:spTgt spid="12"/>
                  </p:tgtEl>
                </p:cond>
              </p:nextCondLst>
            </p:seq>
            <p:video>
              <p:cMediaNode vol="80000">
                <p:cTn id="37" fill="hold" display="0">
                  <p:stCondLst>
                    <p:cond delay="indefinite"/>
                  </p:stCondLst>
                </p:cTn>
                <p:tgtEl>
                  <p:spTgt spid="13"/>
                </p:tgtEl>
              </p:cMediaNode>
            </p:video>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オンライン メディア 11" title="ダンゴムシのオスとメス">
            <a:hlinkClick r:id="" action="ppaction://media"/>
            <a:extLst>
              <a:ext uri="{FF2B5EF4-FFF2-40B4-BE49-F238E27FC236}">
                <a16:creationId xmlns:a16="http://schemas.microsoft.com/office/drawing/2014/main" id="{1F3112C2-4539-479E-B3C0-41D7642E2E4A}"/>
              </a:ext>
            </a:extLst>
          </p:cNvPr>
          <p:cNvPicPr>
            <a:picLocks noGrp="1" noRot="1" noChangeAspect="1"/>
          </p:cNvPicPr>
          <p:nvPr>
            <p:ph type="media" sz="quarter" idx="17"/>
            <a:videoFile r:link="rId1"/>
          </p:nvPr>
        </p:nvPicPr>
        <p:blipFill>
          <a:blip r:embed="rId3"/>
          <a:stretch>
            <a:fillRect/>
          </a:stretch>
        </p:blipFill>
        <p:spPr>
          <a:xfrm>
            <a:off x="85725" y="104775"/>
            <a:ext cx="4198938" cy="2362200"/>
          </a:xfrm>
          <a:prstGeom prst="rect">
            <a:avLst/>
          </a:prstGeom>
        </p:spPr>
      </p:pic>
      <p:sp>
        <p:nvSpPr>
          <p:cNvPr id="8" name="テキスト プレースホルダー 7">
            <a:extLst>
              <a:ext uri="{FF2B5EF4-FFF2-40B4-BE49-F238E27FC236}">
                <a16:creationId xmlns:a16="http://schemas.microsoft.com/office/drawing/2014/main" id="{00973D01-D28F-4F19-92D5-1EF79F27E992}"/>
              </a:ext>
            </a:extLst>
          </p:cNvPr>
          <p:cNvSpPr>
            <a:spLocks noGrp="1"/>
          </p:cNvSpPr>
          <p:nvPr>
            <p:ph type="body" sz="quarter" idx="21"/>
          </p:nvPr>
        </p:nvSpPr>
        <p:spPr/>
        <p:txBody>
          <a:bodyPr/>
          <a:lstStyle/>
          <a:p>
            <a:r>
              <a:rPr lang="ja-JP" altLang="en-US" b="1" dirty="0"/>
              <a:t>ダンゴムシのオスとメス</a:t>
            </a:r>
          </a:p>
          <a:p>
            <a:r>
              <a:rPr lang="ja-JP" altLang="en-US" dirty="0"/>
              <a:t>ダンゴムシにもオスとメスがいて、交尾して卵を産みます。オカダンゴムシのオスがメスに求愛する様子を観察しました。</a:t>
            </a:r>
          </a:p>
          <a:p>
            <a:endParaRPr lang="ja-JP" altLang="en-US" dirty="0"/>
          </a:p>
        </p:txBody>
      </p:sp>
    </p:spTree>
    <p:extLst>
      <p:ext uri="{BB962C8B-B14F-4D97-AF65-F5344CB8AC3E}">
        <p14:creationId xmlns:p14="http://schemas.microsoft.com/office/powerpoint/2010/main" val="2181111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7ABF9CA6-5514-4331-80D6-718FC37AA029}"/>
              </a:ext>
            </a:extLst>
          </p:cNvPr>
          <p:cNvSpPr>
            <a:spLocks noGrp="1"/>
          </p:cNvSpPr>
          <p:nvPr>
            <p:ph type="title"/>
          </p:nvPr>
        </p:nvSpPr>
        <p:spPr/>
        <p:txBody>
          <a:bodyPr/>
          <a:lstStyle/>
          <a:p>
            <a:r>
              <a:rPr lang="ja-JP" altLang="en-US" dirty="0"/>
              <a:t>目次</a:t>
            </a:r>
          </a:p>
        </p:txBody>
      </p:sp>
      <p:sp>
        <p:nvSpPr>
          <p:cNvPr id="4" name="コンテンツ プレースホルダー 3">
            <a:extLst>
              <a:ext uri="{FF2B5EF4-FFF2-40B4-BE49-F238E27FC236}">
                <a16:creationId xmlns:a16="http://schemas.microsoft.com/office/drawing/2014/main" id="{3F8B1207-E7A8-430E-B0BE-B3CEF7280942}"/>
              </a:ext>
            </a:extLst>
          </p:cNvPr>
          <p:cNvSpPr>
            <a:spLocks noGrp="1"/>
          </p:cNvSpPr>
          <p:nvPr>
            <p:ph sz="quarter" idx="10"/>
          </p:nvPr>
        </p:nvSpPr>
        <p:spPr>
          <a:xfrm>
            <a:off x="734976" y="1339703"/>
            <a:ext cx="7886700" cy="5316279"/>
          </a:xfrm>
        </p:spPr>
        <p:txBody>
          <a:bodyPr>
            <a:normAutofit/>
          </a:bodyPr>
          <a:lstStyle/>
          <a:p>
            <a:pPr marL="514350" indent="-514350">
              <a:lnSpc>
                <a:spcPct val="100000"/>
              </a:lnSpc>
              <a:spcBef>
                <a:spcPts val="1200"/>
              </a:spcBef>
              <a:buFont typeface="+mj-lt"/>
              <a:buAutoNum type="arabicPeriod"/>
            </a:pPr>
            <a:r>
              <a:rPr lang="ja-JP" altLang="en-US" b="1" dirty="0">
                <a:hlinkClick r:id="rId2" action="ppaction://hlinksldjump"/>
              </a:rPr>
              <a:t>ハナバチ類の観察動画</a:t>
            </a:r>
            <a:endParaRPr lang="en-US" altLang="ja-JP" b="1" dirty="0"/>
          </a:p>
          <a:p>
            <a:pPr marL="514350" indent="-514350">
              <a:lnSpc>
                <a:spcPct val="100000"/>
              </a:lnSpc>
              <a:spcBef>
                <a:spcPts val="1200"/>
              </a:spcBef>
              <a:buFont typeface="+mj-lt"/>
              <a:buAutoNum type="arabicPeriod"/>
            </a:pPr>
            <a:r>
              <a:rPr lang="ja-JP" altLang="en-US" dirty="0">
                <a:hlinkClick r:id="rId3" action="ppaction://hlinksldjump"/>
              </a:rPr>
              <a:t>アメンボ類の観察動画</a:t>
            </a:r>
            <a:endParaRPr lang="en-US" altLang="ja-JP" dirty="0"/>
          </a:p>
          <a:p>
            <a:pPr marL="514350" indent="-514350">
              <a:lnSpc>
                <a:spcPct val="100000"/>
              </a:lnSpc>
              <a:spcBef>
                <a:spcPts val="1200"/>
              </a:spcBef>
              <a:buFont typeface="+mj-lt"/>
              <a:buAutoNum type="arabicPeriod"/>
            </a:pPr>
            <a:r>
              <a:rPr lang="ja-JP" altLang="en-US" dirty="0">
                <a:hlinkClick r:id="rId4" action="ppaction://hlinksldjump"/>
              </a:rPr>
              <a:t>チョウ・ガ類の観察動画</a:t>
            </a:r>
            <a:endParaRPr lang="en-US" altLang="ja-JP" dirty="0"/>
          </a:p>
          <a:p>
            <a:pPr marL="514350" indent="-514350">
              <a:lnSpc>
                <a:spcPct val="100000"/>
              </a:lnSpc>
              <a:spcBef>
                <a:spcPts val="1200"/>
              </a:spcBef>
              <a:buFont typeface="+mj-lt"/>
              <a:buAutoNum type="arabicPeriod"/>
            </a:pPr>
            <a:r>
              <a:rPr lang="ja-JP" altLang="en-US" dirty="0">
                <a:hlinkClick r:id="rId5" action="ppaction://hlinksldjump"/>
              </a:rPr>
              <a:t>バッタ類の観察動画</a:t>
            </a:r>
            <a:endParaRPr lang="en-US" altLang="ja-JP" dirty="0"/>
          </a:p>
          <a:p>
            <a:pPr marL="514350" indent="-514350">
              <a:lnSpc>
                <a:spcPct val="100000"/>
              </a:lnSpc>
              <a:spcBef>
                <a:spcPts val="1200"/>
              </a:spcBef>
              <a:buFont typeface="+mj-lt"/>
              <a:buAutoNum type="arabicPeriod"/>
            </a:pPr>
            <a:r>
              <a:rPr lang="ja-JP" altLang="en-US" dirty="0">
                <a:hlinkClick r:id="rId6" action="ppaction://hlinksldjump"/>
              </a:rPr>
              <a:t>トンボ類の観察動画</a:t>
            </a:r>
            <a:endParaRPr lang="en-US" altLang="ja-JP" dirty="0"/>
          </a:p>
          <a:p>
            <a:pPr marL="514350" indent="-514350">
              <a:lnSpc>
                <a:spcPct val="100000"/>
              </a:lnSpc>
              <a:spcBef>
                <a:spcPts val="1200"/>
              </a:spcBef>
              <a:buFont typeface="+mj-lt"/>
              <a:buAutoNum type="arabicPeriod"/>
            </a:pPr>
            <a:r>
              <a:rPr lang="ja-JP" altLang="en-US" dirty="0">
                <a:hlinkClick r:id="rId7" action="ppaction://hlinksldjump"/>
              </a:rPr>
              <a:t>カマキリ類の観察動画</a:t>
            </a:r>
            <a:endParaRPr lang="en-US" altLang="ja-JP" dirty="0"/>
          </a:p>
          <a:p>
            <a:pPr marL="514350" indent="-514350">
              <a:lnSpc>
                <a:spcPct val="100000"/>
              </a:lnSpc>
              <a:spcBef>
                <a:spcPts val="1200"/>
              </a:spcBef>
              <a:buFont typeface="+mj-lt"/>
              <a:buAutoNum type="arabicPeriod"/>
            </a:pPr>
            <a:r>
              <a:rPr lang="ja-JP" altLang="en-US" dirty="0">
                <a:hlinkClick r:id="rId8" action="ppaction://hlinksldjump"/>
              </a:rPr>
              <a:t>コウチュウ類の観察動画</a:t>
            </a:r>
            <a:endParaRPr lang="en-US" altLang="ja-JP" dirty="0"/>
          </a:p>
          <a:p>
            <a:pPr marL="514350" indent="-514350">
              <a:lnSpc>
                <a:spcPct val="100000"/>
              </a:lnSpc>
              <a:spcBef>
                <a:spcPts val="1200"/>
              </a:spcBef>
              <a:buFont typeface="+mj-lt"/>
              <a:buAutoNum type="arabicPeriod"/>
            </a:pPr>
            <a:r>
              <a:rPr lang="ja-JP" altLang="en-US" dirty="0">
                <a:hlinkClick r:id="rId9" action="ppaction://hlinksldjump"/>
              </a:rPr>
              <a:t>アリ類・アブラムシ類の観察動画</a:t>
            </a:r>
            <a:endParaRPr lang="en-US" altLang="ja-JP" dirty="0"/>
          </a:p>
          <a:p>
            <a:pPr marL="514350" indent="-514350">
              <a:lnSpc>
                <a:spcPct val="100000"/>
              </a:lnSpc>
              <a:spcBef>
                <a:spcPts val="1200"/>
              </a:spcBef>
              <a:buFont typeface="+mj-lt"/>
              <a:buAutoNum type="arabicPeriod"/>
            </a:pPr>
            <a:r>
              <a:rPr lang="ja-JP" altLang="en-US" dirty="0">
                <a:hlinkClick r:id="rId10" action="ppaction://hlinksldjump"/>
              </a:rPr>
              <a:t>その他の昆虫・小動物の観察動画</a:t>
            </a:r>
            <a:endParaRPr lang="ja-JP" altLang="en-US" dirty="0"/>
          </a:p>
        </p:txBody>
      </p:sp>
    </p:spTree>
    <p:extLst>
      <p:ext uri="{BB962C8B-B14F-4D97-AF65-F5344CB8AC3E}">
        <p14:creationId xmlns:p14="http://schemas.microsoft.com/office/powerpoint/2010/main" val="2376680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プレースホルダー 9">
            <a:extLst>
              <a:ext uri="{FF2B5EF4-FFF2-40B4-BE49-F238E27FC236}">
                <a16:creationId xmlns:a16="http://schemas.microsoft.com/office/drawing/2014/main" id="{E6EC6471-B7CA-494F-AEEE-8526DDDD0356}"/>
              </a:ext>
            </a:extLst>
          </p:cNvPr>
          <p:cNvSpPr>
            <a:spLocks noGrp="1"/>
          </p:cNvSpPr>
          <p:nvPr>
            <p:ph type="body" sz="quarter" idx="21"/>
          </p:nvPr>
        </p:nvSpPr>
        <p:spPr/>
        <p:txBody>
          <a:bodyPr/>
          <a:lstStyle/>
          <a:p>
            <a:r>
              <a:rPr lang="ja-JP" altLang="en-US" sz="1200" b="1" dirty="0">
                <a:effectLst/>
              </a:rPr>
              <a:t>ミツバチの採餌と飛翔 </a:t>
            </a:r>
            <a:endParaRPr lang="ja-JP" altLang="en-US" sz="1200" b="1" dirty="0"/>
          </a:p>
          <a:p>
            <a:r>
              <a:rPr lang="ja-JP" altLang="en-US" sz="1200" dirty="0">
                <a:effectLst/>
              </a:rPr>
              <a:t>アレチヌスビトハギに来たミツバチを</a:t>
            </a:r>
            <a:r>
              <a:rPr lang="en-US" altLang="ja-JP" sz="1200" dirty="0">
                <a:effectLst/>
              </a:rPr>
              <a:t>32</a:t>
            </a:r>
            <a:r>
              <a:rPr lang="ja-JP" altLang="en-US" sz="1200" dirty="0">
                <a:effectLst/>
              </a:rPr>
              <a:t>倍速で捉えました。 長い口で蜜をなめています。飛び立つときの素早い羽ばたきも観察できます。</a:t>
            </a:r>
            <a:endParaRPr lang="ja-JP" altLang="en-US" sz="1200" dirty="0"/>
          </a:p>
          <a:p>
            <a:endParaRPr lang="ja-JP" altLang="en-US" dirty="0"/>
          </a:p>
        </p:txBody>
      </p:sp>
      <p:sp>
        <p:nvSpPr>
          <p:cNvPr id="11" name="テキスト プレースホルダー 10">
            <a:extLst>
              <a:ext uri="{FF2B5EF4-FFF2-40B4-BE49-F238E27FC236}">
                <a16:creationId xmlns:a16="http://schemas.microsoft.com/office/drawing/2014/main" id="{0AF1D019-5C09-4898-8620-57DC4545D5CD}"/>
              </a:ext>
            </a:extLst>
          </p:cNvPr>
          <p:cNvSpPr>
            <a:spLocks noGrp="1"/>
          </p:cNvSpPr>
          <p:nvPr>
            <p:ph type="body" sz="quarter" idx="22"/>
          </p:nvPr>
        </p:nvSpPr>
        <p:spPr/>
        <p:txBody>
          <a:bodyPr/>
          <a:lstStyle/>
          <a:p>
            <a:r>
              <a:rPr lang="ja-JP" altLang="en-US" sz="1200" b="1" dirty="0">
                <a:effectLst/>
              </a:rPr>
              <a:t>花粉を運ぶミツバチ</a:t>
            </a:r>
            <a:endParaRPr lang="ja-JP" altLang="en-US" sz="1200" b="1" dirty="0"/>
          </a:p>
          <a:p>
            <a:r>
              <a:rPr lang="ja-JP" altLang="en-US" sz="1200" dirty="0">
                <a:effectLst/>
              </a:rPr>
              <a:t>アレチヌスビトハギで花粉を取るミツバチです。ミツバチは子育てのために花粉を巣に持ち帰ります。どこに花粉を持っているかわかりますか？</a:t>
            </a:r>
            <a:endParaRPr lang="ja-JP" altLang="en-US" sz="1200" dirty="0"/>
          </a:p>
          <a:p>
            <a:endParaRPr lang="ja-JP" altLang="en-US" dirty="0"/>
          </a:p>
        </p:txBody>
      </p:sp>
      <p:sp>
        <p:nvSpPr>
          <p:cNvPr id="13" name="テキスト プレースホルダー 12">
            <a:extLst>
              <a:ext uri="{FF2B5EF4-FFF2-40B4-BE49-F238E27FC236}">
                <a16:creationId xmlns:a16="http://schemas.microsoft.com/office/drawing/2014/main" id="{10A114C6-74C3-46F7-8EDD-1C96F8D6CAD9}"/>
              </a:ext>
            </a:extLst>
          </p:cNvPr>
          <p:cNvSpPr>
            <a:spLocks noGrp="1"/>
          </p:cNvSpPr>
          <p:nvPr>
            <p:ph type="body" sz="quarter" idx="23"/>
          </p:nvPr>
        </p:nvSpPr>
        <p:spPr/>
        <p:txBody>
          <a:bodyPr/>
          <a:lstStyle/>
          <a:p>
            <a:r>
              <a:rPr lang="ja-JP" altLang="en-US" sz="1200" b="1" dirty="0">
                <a:effectLst/>
              </a:rPr>
              <a:t>ミツバチの花粉採集</a:t>
            </a:r>
            <a:endParaRPr lang="ja-JP" altLang="en-US" sz="1200" b="1" dirty="0"/>
          </a:p>
          <a:p>
            <a:r>
              <a:rPr lang="ja-JP" altLang="en-US" sz="1200" dirty="0"/>
              <a:t>ミツバチの花粉採集を</a:t>
            </a:r>
            <a:r>
              <a:rPr lang="en-US" altLang="ja-JP" sz="1200" dirty="0"/>
              <a:t>12</a:t>
            </a:r>
            <a:r>
              <a:rPr lang="ja-JP" altLang="en-US" sz="1200" dirty="0"/>
              <a:t>倍スローで観察しました。ミツバチは体に着いた花粉を、前足で集めて、花粉団子を作ります。</a:t>
            </a:r>
          </a:p>
          <a:p>
            <a:endParaRPr lang="ja-JP" altLang="en-US" dirty="0"/>
          </a:p>
        </p:txBody>
      </p:sp>
      <p:sp>
        <p:nvSpPr>
          <p:cNvPr id="16" name="テキスト プレースホルダー 15">
            <a:extLst>
              <a:ext uri="{FF2B5EF4-FFF2-40B4-BE49-F238E27FC236}">
                <a16:creationId xmlns:a16="http://schemas.microsoft.com/office/drawing/2014/main" id="{B52EC1C3-8FF0-49C2-B98D-09CEE5F62986}"/>
              </a:ext>
            </a:extLst>
          </p:cNvPr>
          <p:cNvSpPr>
            <a:spLocks noGrp="1"/>
          </p:cNvSpPr>
          <p:nvPr>
            <p:ph type="body" sz="quarter" idx="24"/>
          </p:nvPr>
        </p:nvSpPr>
        <p:spPr/>
        <p:txBody>
          <a:bodyPr/>
          <a:lstStyle/>
          <a:p>
            <a:r>
              <a:rPr lang="ja-JP" altLang="en-US" sz="1200" b="1" dirty="0"/>
              <a:t>くまんばちのホバリング</a:t>
            </a:r>
          </a:p>
          <a:p>
            <a:r>
              <a:rPr lang="ja-JP" altLang="en-US" sz="1200" dirty="0"/>
              <a:t>くまんばち（キムネクマバチ）のホバリングのときのはねの動きを、</a:t>
            </a:r>
            <a:r>
              <a:rPr lang="en-US" altLang="ja-JP" sz="1200" dirty="0"/>
              <a:t>8</a:t>
            </a:r>
            <a:r>
              <a:rPr lang="ja-JP" altLang="en-US" sz="1200" dirty="0"/>
              <a:t>倍のスローモーションで撮影して、観察しました。</a:t>
            </a:r>
          </a:p>
          <a:p>
            <a:endParaRPr lang="ja-JP" altLang="en-US" dirty="0"/>
          </a:p>
        </p:txBody>
      </p:sp>
      <p:pic>
        <p:nvPicPr>
          <p:cNvPr id="18" name="オンライン メディア 3" title="ミツバチの採餌と飛翔">
            <a:hlinkClick r:id="" action="ppaction://media"/>
            <a:extLst>
              <a:ext uri="{FF2B5EF4-FFF2-40B4-BE49-F238E27FC236}">
                <a16:creationId xmlns:a16="http://schemas.microsoft.com/office/drawing/2014/main" id="{7FC5001A-39C2-43A6-98B2-5C3E3C1C2BA6}"/>
              </a:ext>
            </a:extLst>
          </p:cNvPr>
          <p:cNvPicPr>
            <a:picLocks noGrp="1" noRot="1" noChangeAspect="1"/>
          </p:cNvPicPr>
          <p:nvPr>
            <p:ph type="media" sz="quarter" idx="17"/>
            <a:videoFile r:link="rId1"/>
          </p:nvPr>
        </p:nvPicPr>
        <p:blipFill>
          <a:blip r:embed="rId6"/>
          <a:stretch>
            <a:fillRect/>
          </a:stretch>
        </p:blipFill>
        <p:spPr>
          <a:xfrm>
            <a:off x="153194" y="142081"/>
            <a:ext cx="4064000" cy="2286000"/>
          </a:xfrm>
          <a:prstGeom prst="rect">
            <a:avLst/>
          </a:prstGeom>
        </p:spPr>
      </p:pic>
      <p:pic>
        <p:nvPicPr>
          <p:cNvPr id="19" name="オンライン メディア 6" title="花粉を運ぶミツバチ">
            <a:hlinkClick r:id="" action="ppaction://media"/>
            <a:extLst>
              <a:ext uri="{FF2B5EF4-FFF2-40B4-BE49-F238E27FC236}">
                <a16:creationId xmlns:a16="http://schemas.microsoft.com/office/drawing/2014/main" id="{8C71A3B3-CE84-48AC-A2E9-588D0C20A445}"/>
              </a:ext>
            </a:extLst>
          </p:cNvPr>
          <p:cNvPicPr>
            <a:picLocks noGrp="1" noRot="1" noChangeAspect="1"/>
          </p:cNvPicPr>
          <p:nvPr>
            <p:ph type="media" sz="quarter" idx="18"/>
            <a:videoFile r:link="rId2"/>
          </p:nvPr>
        </p:nvPicPr>
        <p:blipFill>
          <a:blip r:embed="rId7"/>
          <a:stretch>
            <a:fillRect/>
          </a:stretch>
        </p:blipFill>
        <p:spPr>
          <a:xfrm>
            <a:off x="4947444" y="142081"/>
            <a:ext cx="4064000" cy="2286000"/>
          </a:xfrm>
          <a:prstGeom prst="rect">
            <a:avLst/>
          </a:prstGeom>
        </p:spPr>
      </p:pic>
      <p:pic>
        <p:nvPicPr>
          <p:cNvPr id="20" name="オンライン メディア 11" title="ミツバチの花粉採集">
            <a:hlinkClick r:id="" action="ppaction://media"/>
            <a:extLst>
              <a:ext uri="{FF2B5EF4-FFF2-40B4-BE49-F238E27FC236}">
                <a16:creationId xmlns:a16="http://schemas.microsoft.com/office/drawing/2014/main" id="{B558D672-9D0D-4EE9-A711-E588955A2121}"/>
              </a:ext>
            </a:extLst>
          </p:cNvPr>
          <p:cNvPicPr>
            <a:picLocks noGrp="1" noRot="1" noChangeAspect="1"/>
          </p:cNvPicPr>
          <p:nvPr>
            <p:ph type="media" sz="quarter" idx="19"/>
            <a:videoFile r:link="rId3"/>
          </p:nvPr>
        </p:nvPicPr>
        <p:blipFill>
          <a:blip r:embed="rId8"/>
          <a:stretch>
            <a:fillRect/>
          </a:stretch>
        </p:blipFill>
        <p:spPr>
          <a:xfrm>
            <a:off x="153194" y="3572669"/>
            <a:ext cx="4064000" cy="2286000"/>
          </a:xfrm>
          <a:prstGeom prst="rect">
            <a:avLst/>
          </a:prstGeom>
        </p:spPr>
      </p:pic>
      <p:pic>
        <p:nvPicPr>
          <p:cNvPr id="21" name="オンライン メディア 14" title="くまんばちのホバリング飛行">
            <a:hlinkClick r:id="" action="ppaction://media"/>
            <a:extLst>
              <a:ext uri="{FF2B5EF4-FFF2-40B4-BE49-F238E27FC236}">
                <a16:creationId xmlns:a16="http://schemas.microsoft.com/office/drawing/2014/main" id="{804F4661-FBC7-485B-9406-112260E3B89E}"/>
              </a:ext>
            </a:extLst>
          </p:cNvPr>
          <p:cNvPicPr>
            <a:picLocks noGrp="1" noRot="1" noChangeAspect="1"/>
          </p:cNvPicPr>
          <p:nvPr>
            <p:ph type="media" sz="quarter" idx="20"/>
            <a:videoFile r:link="rId4"/>
          </p:nvPr>
        </p:nvPicPr>
        <p:blipFill>
          <a:blip r:embed="rId9"/>
          <a:stretch>
            <a:fillRect/>
          </a:stretch>
        </p:blipFill>
        <p:spPr>
          <a:xfrm>
            <a:off x="4947444" y="3572669"/>
            <a:ext cx="4064000" cy="2286000"/>
          </a:xfrm>
          <a:prstGeom prst="rect">
            <a:avLst/>
          </a:prstGeom>
        </p:spPr>
      </p:pic>
    </p:spTree>
    <p:extLst>
      <p:ext uri="{BB962C8B-B14F-4D97-AF65-F5344CB8AC3E}">
        <p14:creationId xmlns:p14="http://schemas.microsoft.com/office/powerpoint/2010/main" val="3065670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9"/>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20"/>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8"/>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18"/>
                                        </p:tgtEl>
                                      </p:cBhvr>
                                    </p:cmd>
                                  </p:childTnLst>
                                </p:cTn>
                              </p:par>
                            </p:childTnLst>
                          </p:cTn>
                        </p:par>
                      </p:childTnLst>
                    </p:cTn>
                  </p:par>
                </p:childTnLst>
              </p:cTn>
              <p:nextCondLst>
                <p:cond evt="onClick" delay="0">
                  <p:tgtEl>
                    <p:spTgt spid="18"/>
                  </p:tgtEl>
                </p:cond>
              </p:nextCondLst>
            </p:seq>
            <p:video>
              <p:cMediaNode vol="80000">
                <p:cTn id="24" fill="hold" display="0">
                  <p:stCondLst>
                    <p:cond delay="indefinite"/>
                  </p:stCondLst>
                </p:cTn>
                <p:tgtEl>
                  <p:spTgt spid="18"/>
                </p:tgtEl>
              </p:cMediaNode>
            </p:video>
            <p:seq concurrent="1" nextAc="seek">
              <p:cTn id="25" restart="whenNotActive" fill="hold" evtFilter="cancelBubble" nodeType="interactiveSeq">
                <p:stCondLst>
                  <p:cond evt="onClick" delay="0">
                    <p:tgtEl>
                      <p:spTgt spid="19"/>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19"/>
                                        </p:tgtEl>
                                      </p:cBhvr>
                                    </p:cmd>
                                  </p:childTnLst>
                                </p:cTn>
                              </p:par>
                            </p:childTnLst>
                          </p:cTn>
                        </p:par>
                      </p:childTnLst>
                    </p:cTn>
                  </p:par>
                </p:childTnLst>
              </p:cTn>
              <p:nextCondLst>
                <p:cond evt="onClick" delay="0">
                  <p:tgtEl>
                    <p:spTgt spid="19"/>
                  </p:tgtEl>
                </p:cond>
              </p:nextCondLst>
            </p:seq>
            <p:video>
              <p:cMediaNode vol="80000">
                <p:cTn id="30" fill="hold" display="0">
                  <p:stCondLst>
                    <p:cond delay="indefinite"/>
                  </p:stCondLst>
                </p:cTn>
                <p:tgtEl>
                  <p:spTgt spid="19"/>
                </p:tgtEl>
              </p:cMediaNode>
            </p:video>
            <p:seq concurrent="1" nextAc="seek">
              <p:cTn id="31" restart="whenNotActive" fill="hold" evtFilter="cancelBubble" nodeType="interactiveSeq">
                <p:stCondLst>
                  <p:cond evt="onClick" delay="0">
                    <p:tgtEl>
                      <p:spTgt spid="20"/>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20"/>
                                        </p:tgtEl>
                                      </p:cBhvr>
                                    </p:cmd>
                                  </p:childTnLst>
                                </p:cTn>
                              </p:par>
                            </p:childTnLst>
                          </p:cTn>
                        </p:par>
                      </p:childTnLst>
                    </p:cTn>
                  </p:par>
                </p:childTnLst>
              </p:cTn>
              <p:nextCondLst>
                <p:cond evt="onClick" delay="0">
                  <p:tgtEl>
                    <p:spTgt spid="20"/>
                  </p:tgtEl>
                </p:cond>
              </p:nextCondLst>
            </p:seq>
            <p:video>
              <p:cMediaNode vol="80000">
                <p:cTn id="36" fill="hold" display="0">
                  <p:stCondLst>
                    <p:cond delay="indefinite"/>
                  </p:stCondLst>
                </p:cTn>
                <p:tgtEl>
                  <p:spTgt spid="20"/>
                </p:tgtEl>
              </p:cMediaNode>
            </p:video>
            <p:seq concurrent="1" nextAc="seek">
              <p:cTn id="37" restart="whenNotActive" fill="hold" evtFilter="cancelBubble" nodeType="interactiveSeq">
                <p:stCondLst>
                  <p:cond evt="onClick" delay="0">
                    <p:tgtEl>
                      <p:spTgt spid="21"/>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21"/>
                                        </p:tgtEl>
                                      </p:cBhvr>
                                    </p:cmd>
                                  </p:childTnLst>
                                </p:cTn>
                              </p:par>
                            </p:childTnLst>
                          </p:cTn>
                        </p:par>
                      </p:childTnLst>
                    </p:cTn>
                  </p:par>
                </p:childTnLst>
              </p:cTn>
              <p:nextCondLst>
                <p:cond evt="onClick" delay="0">
                  <p:tgtEl>
                    <p:spTgt spid="21"/>
                  </p:tgtEl>
                </p:cond>
              </p:nextCondLst>
            </p:seq>
            <p:video>
              <p:cMediaNode vol="80000">
                <p:cTn id="42" fill="hold" display="0">
                  <p:stCondLst>
                    <p:cond delay="indefinite"/>
                  </p:stCondLst>
                </p:cTn>
                <p:tgtEl>
                  <p:spTgt spid="21"/>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オンライン メディア 9" title="トモンハナバチの交尾">
            <a:hlinkClick r:id="" action="ppaction://media"/>
            <a:extLst>
              <a:ext uri="{FF2B5EF4-FFF2-40B4-BE49-F238E27FC236}">
                <a16:creationId xmlns:a16="http://schemas.microsoft.com/office/drawing/2014/main" id="{09250EC0-2180-4EDC-B792-7DC9668B7092}"/>
              </a:ext>
            </a:extLst>
          </p:cNvPr>
          <p:cNvPicPr>
            <a:picLocks noGrp="1" noRot="1" noChangeAspect="1"/>
          </p:cNvPicPr>
          <p:nvPr>
            <p:ph type="media" sz="quarter" idx="17"/>
            <a:videoFile r:link="rId1"/>
          </p:nvPr>
        </p:nvPicPr>
        <p:blipFill>
          <a:blip r:embed="rId6"/>
          <a:stretch>
            <a:fillRect/>
          </a:stretch>
        </p:blipFill>
        <p:spPr>
          <a:xfrm>
            <a:off x="85725" y="104775"/>
            <a:ext cx="4198938" cy="2362200"/>
          </a:xfrm>
          <a:prstGeom prst="rect">
            <a:avLst/>
          </a:prstGeom>
        </p:spPr>
      </p:pic>
      <p:pic>
        <p:nvPicPr>
          <p:cNvPr id="11" name="オンライン メディア 10" title="花を選ぶトモンハナバチ">
            <a:hlinkClick r:id="" action="ppaction://media"/>
            <a:extLst>
              <a:ext uri="{FF2B5EF4-FFF2-40B4-BE49-F238E27FC236}">
                <a16:creationId xmlns:a16="http://schemas.microsoft.com/office/drawing/2014/main" id="{B2D43CAF-B4C7-4985-96B2-E80694933A1F}"/>
              </a:ext>
            </a:extLst>
          </p:cNvPr>
          <p:cNvPicPr>
            <a:picLocks noGrp="1" noRot="1" noChangeAspect="1"/>
          </p:cNvPicPr>
          <p:nvPr>
            <p:ph type="media" sz="quarter" idx="18"/>
            <a:videoFile r:link="rId2"/>
          </p:nvPr>
        </p:nvPicPr>
        <p:blipFill>
          <a:blip r:embed="rId7"/>
          <a:stretch>
            <a:fillRect/>
          </a:stretch>
        </p:blipFill>
        <p:spPr>
          <a:xfrm>
            <a:off x="4879975" y="104775"/>
            <a:ext cx="4198938" cy="2362200"/>
          </a:xfrm>
          <a:prstGeom prst="rect">
            <a:avLst/>
          </a:prstGeom>
        </p:spPr>
      </p:pic>
      <p:sp>
        <p:nvSpPr>
          <p:cNvPr id="6" name="テキスト プレースホルダー 5">
            <a:extLst>
              <a:ext uri="{FF2B5EF4-FFF2-40B4-BE49-F238E27FC236}">
                <a16:creationId xmlns:a16="http://schemas.microsoft.com/office/drawing/2014/main" id="{73569D6D-39F9-48C7-B29C-730DB16F7BEE}"/>
              </a:ext>
            </a:extLst>
          </p:cNvPr>
          <p:cNvSpPr>
            <a:spLocks noGrp="1"/>
          </p:cNvSpPr>
          <p:nvPr>
            <p:ph type="body" sz="quarter" idx="21"/>
          </p:nvPr>
        </p:nvSpPr>
        <p:spPr/>
        <p:txBody>
          <a:bodyPr/>
          <a:lstStyle/>
          <a:p>
            <a:r>
              <a:rPr lang="ja-JP" altLang="en-US" b="1" dirty="0"/>
              <a:t>トモンハナバチの交尾</a:t>
            </a:r>
          </a:p>
          <a:p>
            <a:r>
              <a:rPr lang="ja-JP" altLang="en-US" dirty="0"/>
              <a:t>はねや足を動かしている方がメスです。オスは長い時間交尾しなければなりませんが、メスはそうではないため、しばしば意見の対立が生じます。</a:t>
            </a:r>
          </a:p>
          <a:p>
            <a:endParaRPr kumimoji="1" lang="ja-JP" altLang="en-US" dirty="0"/>
          </a:p>
        </p:txBody>
      </p:sp>
      <p:sp>
        <p:nvSpPr>
          <p:cNvPr id="7" name="テキスト プレースホルダー 6">
            <a:extLst>
              <a:ext uri="{FF2B5EF4-FFF2-40B4-BE49-F238E27FC236}">
                <a16:creationId xmlns:a16="http://schemas.microsoft.com/office/drawing/2014/main" id="{C6F31102-A5CF-4D7E-B257-2DDBBA401FF4}"/>
              </a:ext>
            </a:extLst>
          </p:cNvPr>
          <p:cNvSpPr>
            <a:spLocks noGrp="1"/>
          </p:cNvSpPr>
          <p:nvPr>
            <p:ph type="body" sz="quarter" idx="22"/>
          </p:nvPr>
        </p:nvSpPr>
        <p:spPr/>
        <p:txBody>
          <a:bodyPr/>
          <a:lstStyle/>
          <a:p>
            <a:r>
              <a:rPr lang="ja-JP" altLang="en-US" b="1" dirty="0"/>
              <a:t>花を選ぶトモンハナバチ</a:t>
            </a:r>
          </a:p>
          <a:p>
            <a:r>
              <a:rPr lang="ja-JP" altLang="en-US" dirty="0"/>
              <a:t>ニンジンボクの木にやってきたハチが、花の周りを飛び回っています。</a:t>
            </a:r>
            <a:r>
              <a:rPr lang="en-US" altLang="ja-JP" dirty="0"/>
              <a:t>32</a:t>
            </a:r>
            <a:r>
              <a:rPr lang="ja-JP" altLang="en-US" dirty="0"/>
              <a:t>倍スローモーションで撮影して、様子を観察しました。</a:t>
            </a:r>
          </a:p>
          <a:p>
            <a:endParaRPr kumimoji="1" lang="ja-JP" altLang="en-US" dirty="0"/>
          </a:p>
        </p:txBody>
      </p:sp>
      <p:sp>
        <p:nvSpPr>
          <p:cNvPr id="8" name="テキスト プレースホルダー 7">
            <a:extLst>
              <a:ext uri="{FF2B5EF4-FFF2-40B4-BE49-F238E27FC236}">
                <a16:creationId xmlns:a16="http://schemas.microsoft.com/office/drawing/2014/main" id="{A1F35257-82AF-4CEE-AA2B-D07A4D8A7F7D}"/>
              </a:ext>
            </a:extLst>
          </p:cNvPr>
          <p:cNvSpPr>
            <a:spLocks noGrp="1"/>
          </p:cNvSpPr>
          <p:nvPr>
            <p:ph type="body" sz="quarter" idx="23"/>
          </p:nvPr>
        </p:nvSpPr>
        <p:spPr/>
        <p:txBody>
          <a:bodyPr/>
          <a:lstStyle/>
          <a:p>
            <a:r>
              <a:rPr lang="ja-JP" altLang="en-US" sz="1200" b="1" dirty="0"/>
              <a:t>トモンハナバチのオス</a:t>
            </a:r>
          </a:p>
          <a:p>
            <a:r>
              <a:rPr lang="ja-JP" altLang="en-US" sz="1200" dirty="0"/>
              <a:t>トモンハナバチのオスも、花にやって来て、交尾相手を必死に探します。その探索や求愛の様子をハイスピード撮影して、観察しました。</a:t>
            </a:r>
          </a:p>
          <a:p>
            <a:endParaRPr kumimoji="1" lang="ja-JP" altLang="en-US" dirty="0"/>
          </a:p>
        </p:txBody>
      </p:sp>
      <p:sp>
        <p:nvSpPr>
          <p:cNvPr id="9" name="テキスト プレースホルダー 8">
            <a:extLst>
              <a:ext uri="{FF2B5EF4-FFF2-40B4-BE49-F238E27FC236}">
                <a16:creationId xmlns:a16="http://schemas.microsoft.com/office/drawing/2014/main" id="{38E5EA1F-8FB8-46E2-9BE5-53A34AB0939A}"/>
              </a:ext>
            </a:extLst>
          </p:cNvPr>
          <p:cNvSpPr>
            <a:spLocks noGrp="1"/>
          </p:cNvSpPr>
          <p:nvPr>
            <p:ph type="body" sz="quarter" idx="24"/>
          </p:nvPr>
        </p:nvSpPr>
        <p:spPr/>
        <p:txBody>
          <a:bodyPr/>
          <a:lstStyle/>
          <a:p>
            <a:r>
              <a:rPr lang="ja-JP" altLang="en-US" sz="1200" b="1" dirty="0"/>
              <a:t>ムラサキカタバミを吸うハナバチ</a:t>
            </a:r>
          </a:p>
          <a:p>
            <a:r>
              <a:rPr lang="ja-JP" altLang="en-US" sz="1200" dirty="0"/>
              <a:t>ムラサキカタバミの花に来たハナバチの行動や口のかたちを、ハイスピード撮影して観察しました。花も案外意地悪なのがわかります。</a:t>
            </a:r>
          </a:p>
          <a:p>
            <a:endParaRPr kumimoji="1" lang="ja-JP" altLang="en-US" dirty="0"/>
          </a:p>
        </p:txBody>
      </p:sp>
      <p:pic>
        <p:nvPicPr>
          <p:cNvPr id="12" name="オンライン メディア 3" title="トモンハナバチのオス">
            <a:hlinkClick r:id="" action="ppaction://media"/>
            <a:extLst>
              <a:ext uri="{FF2B5EF4-FFF2-40B4-BE49-F238E27FC236}">
                <a16:creationId xmlns:a16="http://schemas.microsoft.com/office/drawing/2014/main" id="{9776C6C0-F13D-4B79-A3FA-4574570D064B}"/>
              </a:ext>
            </a:extLst>
          </p:cNvPr>
          <p:cNvPicPr>
            <a:picLocks noGrp="1" noRot="1" noChangeAspect="1"/>
          </p:cNvPicPr>
          <p:nvPr>
            <p:ph type="media" sz="quarter" idx="19"/>
            <a:videoFile r:link="rId3"/>
          </p:nvPr>
        </p:nvPicPr>
        <p:blipFill>
          <a:blip r:embed="rId8"/>
          <a:stretch>
            <a:fillRect/>
          </a:stretch>
        </p:blipFill>
        <p:spPr>
          <a:xfrm>
            <a:off x="153194" y="3572669"/>
            <a:ext cx="4064000" cy="2286000"/>
          </a:xfrm>
          <a:prstGeom prst="rect">
            <a:avLst/>
          </a:prstGeom>
        </p:spPr>
      </p:pic>
      <p:pic>
        <p:nvPicPr>
          <p:cNvPr id="13" name="オンライン メディア 6" title="ムラサキカタバミを吸うハナバチ">
            <a:hlinkClick r:id="" action="ppaction://media"/>
            <a:extLst>
              <a:ext uri="{FF2B5EF4-FFF2-40B4-BE49-F238E27FC236}">
                <a16:creationId xmlns:a16="http://schemas.microsoft.com/office/drawing/2014/main" id="{4CC7AC19-816F-479D-92B2-8BF0B0A4609B}"/>
              </a:ext>
            </a:extLst>
          </p:cNvPr>
          <p:cNvPicPr>
            <a:picLocks noGrp="1" noRot="1" noChangeAspect="1"/>
          </p:cNvPicPr>
          <p:nvPr>
            <p:ph type="media" sz="quarter" idx="20"/>
            <a:videoFile r:link="rId4"/>
          </p:nvPr>
        </p:nvPicPr>
        <p:blipFill>
          <a:blip r:embed="rId9"/>
          <a:stretch>
            <a:fillRect/>
          </a:stretch>
        </p:blipFill>
        <p:spPr>
          <a:xfrm>
            <a:off x="4947444" y="3572669"/>
            <a:ext cx="4064000" cy="2286000"/>
          </a:xfrm>
          <a:prstGeom prst="rect">
            <a:avLst/>
          </a:prstGeom>
        </p:spPr>
      </p:pic>
    </p:spTree>
    <p:extLst>
      <p:ext uri="{BB962C8B-B14F-4D97-AF65-F5344CB8AC3E}">
        <p14:creationId xmlns:p14="http://schemas.microsoft.com/office/powerpoint/2010/main" val="2708285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12"/>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10"/>
                </p:tgtEl>
              </p:cMediaNode>
            </p:video>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10"/>
                                        </p:tgtEl>
                                      </p:cBhvr>
                                    </p:cmd>
                                  </p:childTnLst>
                                </p:cTn>
                              </p:par>
                            </p:childTnLst>
                          </p:cTn>
                        </p:par>
                      </p:childTnLst>
                    </p:cTn>
                  </p:par>
                </p:childTnLst>
              </p:cTn>
              <p:nextCondLst>
                <p:cond evt="onClick" delay="0">
                  <p:tgtEl>
                    <p:spTgt spid="10"/>
                  </p:tgtEl>
                </p:cond>
              </p:nextCondLst>
            </p:seq>
            <p:video>
              <p:cMediaNode vol="80000">
                <p:cTn id="25" fill="hold" display="0">
                  <p:stCondLst>
                    <p:cond delay="indefinite"/>
                  </p:stCondLst>
                </p:cTn>
                <p:tgtEl>
                  <p:spTgt spid="11"/>
                </p:tgtEl>
              </p:cMediaNode>
            </p:video>
            <p:seq concurrent="1" nextAc="seek">
              <p:cTn id="26" restart="whenNotActive" fill="hold" evtFilter="cancelBubble" nodeType="interactiveSeq">
                <p:stCondLst>
                  <p:cond evt="onClick" delay="0">
                    <p:tgtEl>
                      <p:spTgt spid="11"/>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11"/>
                                        </p:tgtEl>
                                      </p:cBhvr>
                                    </p:cmd>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12"/>
                                        </p:tgtEl>
                                      </p:cBhvr>
                                    </p:cmd>
                                  </p:childTnLst>
                                </p:cTn>
                              </p:par>
                            </p:childTnLst>
                          </p:cTn>
                        </p:par>
                      </p:childTnLst>
                    </p:cTn>
                  </p:par>
                </p:childTnLst>
              </p:cTn>
              <p:nextCondLst>
                <p:cond evt="onClick" delay="0">
                  <p:tgtEl>
                    <p:spTgt spid="12"/>
                  </p:tgtEl>
                </p:cond>
              </p:nextCondLst>
            </p:seq>
            <p:video>
              <p:cMediaNode vol="80000">
                <p:cTn id="36" fill="hold" display="0">
                  <p:stCondLst>
                    <p:cond delay="indefinite"/>
                  </p:stCondLst>
                </p:cTn>
                <p:tgtEl>
                  <p:spTgt spid="12"/>
                </p:tgtEl>
              </p:cMediaNode>
            </p:video>
            <p:seq concurrent="1" nextAc="seek">
              <p:cTn id="37" restart="whenNotActive" fill="hold" evtFilter="cancelBubble" nodeType="interactiveSeq">
                <p:stCondLst>
                  <p:cond evt="onClick" delay="0">
                    <p:tgtEl>
                      <p:spTgt spid="13"/>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13"/>
                                        </p:tgtEl>
                                      </p:cBhvr>
                                    </p:cmd>
                                  </p:childTnLst>
                                </p:cTn>
                              </p:par>
                            </p:childTnLst>
                          </p:cTn>
                        </p:par>
                      </p:childTnLst>
                    </p:cTn>
                  </p:par>
                </p:childTnLst>
              </p:cTn>
              <p:nextCondLst>
                <p:cond evt="onClick" delay="0">
                  <p:tgtEl>
                    <p:spTgt spid="13"/>
                  </p:tgtEl>
                </p:cond>
              </p:nextCondLst>
            </p:seq>
            <p:video>
              <p:cMediaNode vol="80000">
                <p:cTn id="42" fill="hold" display="0">
                  <p:stCondLst>
                    <p:cond delay="indefinite"/>
                  </p:stCondLst>
                </p:cTn>
                <p:tgtEl>
                  <p:spTgt spid="1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7ABF9CA6-5514-4331-80D6-718FC37AA029}"/>
              </a:ext>
            </a:extLst>
          </p:cNvPr>
          <p:cNvSpPr>
            <a:spLocks noGrp="1"/>
          </p:cNvSpPr>
          <p:nvPr>
            <p:ph type="title"/>
          </p:nvPr>
        </p:nvSpPr>
        <p:spPr/>
        <p:txBody>
          <a:bodyPr/>
          <a:lstStyle/>
          <a:p>
            <a:r>
              <a:rPr lang="ja-JP" altLang="en-US" dirty="0"/>
              <a:t>目次</a:t>
            </a:r>
          </a:p>
        </p:txBody>
      </p:sp>
      <p:sp>
        <p:nvSpPr>
          <p:cNvPr id="4" name="コンテンツ プレースホルダー 3">
            <a:extLst>
              <a:ext uri="{FF2B5EF4-FFF2-40B4-BE49-F238E27FC236}">
                <a16:creationId xmlns:a16="http://schemas.microsoft.com/office/drawing/2014/main" id="{3F8B1207-E7A8-430E-B0BE-B3CEF7280942}"/>
              </a:ext>
            </a:extLst>
          </p:cNvPr>
          <p:cNvSpPr>
            <a:spLocks noGrp="1"/>
          </p:cNvSpPr>
          <p:nvPr>
            <p:ph sz="quarter" idx="10"/>
          </p:nvPr>
        </p:nvSpPr>
        <p:spPr>
          <a:xfrm>
            <a:off x="734976" y="1339703"/>
            <a:ext cx="7886700" cy="5316279"/>
          </a:xfrm>
        </p:spPr>
        <p:txBody>
          <a:bodyPr>
            <a:normAutofit/>
          </a:bodyPr>
          <a:lstStyle/>
          <a:p>
            <a:pPr marL="514350" indent="-514350">
              <a:lnSpc>
                <a:spcPct val="100000"/>
              </a:lnSpc>
              <a:spcBef>
                <a:spcPts val="1200"/>
              </a:spcBef>
              <a:buFont typeface="+mj-lt"/>
              <a:buAutoNum type="arabicPeriod"/>
            </a:pPr>
            <a:r>
              <a:rPr lang="ja-JP" altLang="en-US" dirty="0">
                <a:hlinkClick r:id="rId2" action="ppaction://hlinksldjump"/>
              </a:rPr>
              <a:t>ハナバチ類の観察動画</a:t>
            </a:r>
            <a:endParaRPr lang="en-US" altLang="ja-JP" dirty="0"/>
          </a:p>
          <a:p>
            <a:pPr marL="514350" indent="-514350">
              <a:lnSpc>
                <a:spcPct val="100000"/>
              </a:lnSpc>
              <a:spcBef>
                <a:spcPts val="1200"/>
              </a:spcBef>
              <a:buFont typeface="+mj-lt"/>
              <a:buAutoNum type="arabicPeriod"/>
            </a:pPr>
            <a:r>
              <a:rPr lang="ja-JP" altLang="en-US" b="1" dirty="0">
                <a:hlinkClick r:id="rId3" action="ppaction://hlinksldjump"/>
              </a:rPr>
              <a:t>アメンボ類の観察動画</a:t>
            </a:r>
            <a:endParaRPr lang="en-US" altLang="ja-JP" b="1" dirty="0"/>
          </a:p>
          <a:p>
            <a:pPr marL="514350" indent="-514350">
              <a:lnSpc>
                <a:spcPct val="100000"/>
              </a:lnSpc>
              <a:spcBef>
                <a:spcPts val="1200"/>
              </a:spcBef>
              <a:buFont typeface="+mj-lt"/>
              <a:buAutoNum type="arabicPeriod"/>
            </a:pPr>
            <a:r>
              <a:rPr lang="ja-JP" altLang="en-US" dirty="0">
                <a:hlinkClick r:id="rId4" action="ppaction://hlinksldjump"/>
              </a:rPr>
              <a:t>チョウ・ガ類の観察動画</a:t>
            </a:r>
            <a:endParaRPr lang="en-US" altLang="ja-JP" dirty="0"/>
          </a:p>
          <a:p>
            <a:pPr marL="514350" indent="-514350">
              <a:lnSpc>
                <a:spcPct val="100000"/>
              </a:lnSpc>
              <a:spcBef>
                <a:spcPts val="1200"/>
              </a:spcBef>
              <a:buFont typeface="+mj-lt"/>
              <a:buAutoNum type="arabicPeriod"/>
            </a:pPr>
            <a:r>
              <a:rPr lang="ja-JP" altLang="en-US" dirty="0">
                <a:hlinkClick r:id="rId5" action="ppaction://hlinksldjump"/>
              </a:rPr>
              <a:t>バッタ類の観察動画</a:t>
            </a:r>
            <a:endParaRPr lang="en-US" altLang="ja-JP" dirty="0"/>
          </a:p>
          <a:p>
            <a:pPr marL="514350" indent="-514350">
              <a:lnSpc>
                <a:spcPct val="100000"/>
              </a:lnSpc>
              <a:spcBef>
                <a:spcPts val="1200"/>
              </a:spcBef>
              <a:buFont typeface="+mj-lt"/>
              <a:buAutoNum type="arabicPeriod"/>
            </a:pPr>
            <a:r>
              <a:rPr lang="ja-JP" altLang="en-US" dirty="0">
                <a:hlinkClick r:id="rId6" action="ppaction://hlinksldjump"/>
              </a:rPr>
              <a:t>トンボ類の観察動画</a:t>
            </a:r>
            <a:endParaRPr lang="en-US" altLang="ja-JP" dirty="0"/>
          </a:p>
          <a:p>
            <a:pPr marL="514350" indent="-514350">
              <a:lnSpc>
                <a:spcPct val="100000"/>
              </a:lnSpc>
              <a:spcBef>
                <a:spcPts val="1200"/>
              </a:spcBef>
              <a:buFont typeface="+mj-lt"/>
              <a:buAutoNum type="arabicPeriod"/>
            </a:pPr>
            <a:r>
              <a:rPr lang="ja-JP" altLang="en-US" dirty="0">
                <a:hlinkClick r:id="rId7" action="ppaction://hlinksldjump"/>
              </a:rPr>
              <a:t>カマキリ類の観察動画</a:t>
            </a:r>
            <a:endParaRPr lang="en-US" altLang="ja-JP" dirty="0"/>
          </a:p>
          <a:p>
            <a:pPr marL="514350" indent="-514350">
              <a:lnSpc>
                <a:spcPct val="100000"/>
              </a:lnSpc>
              <a:spcBef>
                <a:spcPts val="1200"/>
              </a:spcBef>
              <a:buFont typeface="+mj-lt"/>
              <a:buAutoNum type="arabicPeriod"/>
            </a:pPr>
            <a:r>
              <a:rPr lang="ja-JP" altLang="en-US" dirty="0">
                <a:hlinkClick r:id="rId8" action="ppaction://hlinksldjump"/>
              </a:rPr>
              <a:t>コウチュウ類の観察動画</a:t>
            </a:r>
            <a:endParaRPr lang="en-US" altLang="ja-JP" dirty="0"/>
          </a:p>
          <a:p>
            <a:pPr marL="514350" indent="-514350">
              <a:lnSpc>
                <a:spcPct val="100000"/>
              </a:lnSpc>
              <a:spcBef>
                <a:spcPts val="1200"/>
              </a:spcBef>
              <a:buFont typeface="+mj-lt"/>
              <a:buAutoNum type="arabicPeriod"/>
            </a:pPr>
            <a:r>
              <a:rPr lang="ja-JP" altLang="en-US" dirty="0">
                <a:hlinkClick r:id="rId9" action="ppaction://hlinksldjump"/>
              </a:rPr>
              <a:t>アリ類・アブラムシ類の観察動画</a:t>
            </a:r>
            <a:endParaRPr lang="en-US" altLang="ja-JP" dirty="0"/>
          </a:p>
          <a:p>
            <a:pPr marL="514350" indent="-514350">
              <a:lnSpc>
                <a:spcPct val="100000"/>
              </a:lnSpc>
              <a:spcBef>
                <a:spcPts val="1200"/>
              </a:spcBef>
              <a:buFont typeface="+mj-lt"/>
              <a:buAutoNum type="arabicPeriod"/>
            </a:pPr>
            <a:r>
              <a:rPr lang="ja-JP" altLang="en-US" dirty="0">
                <a:hlinkClick r:id="rId10" action="ppaction://hlinksldjump"/>
              </a:rPr>
              <a:t>その他の昆虫・小動物の観察動画</a:t>
            </a:r>
            <a:endParaRPr lang="ja-JP" altLang="en-US" dirty="0"/>
          </a:p>
        </p:txBody>
      </p:sp>
    </p:spTree>
    <p:extLst>
      <p:ext uri="{BB962C8B-B14F-4D97-AF65-F5344CB8AC3E}">
        <p14:creationId xmlns:p14="http://schemas.microsoft.com/office/powerpoint/2010/main" val="3274525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5">
            <a:extLst>
              <a:ext uri="{FF2B5EF4-FFF2-40B4-BE49-F238E27FC236}">
                <a16:creationId xmlns:a16="http://schemas.microsoft.com/office/drawing/2014/main" id="{4F1FE703-9840-4DF0-829F-9AF22A259312}"/>
              </a:ext>
            </a:extLst>
          </p:cNvPr>
          <p:cNvSpPr>
            <a:spLocks noGrp="1"/>
          </p:cNvSpPr>
          <p:nvPr>
            <p:ph type="body" sz="quarter" idx="21"/>
          </p:nvPr>
        </p:nvSpPr>
        <p:spPr/>
        <p:txBody>
          <a:bodyPr/>
          <a:lstStyle/>
          <a:p>
            <a:r>
              <a:rPr lang="ja-JP" altLang="en-US" sz="1200" b="1" dirty="0">
                <a:effectLst/>
              </a:rPr>
              <a:t>ナミアメンボのハイスピード観察</a:t>
            </a:r>
            <a:endParaRPr lang="ja-JP" altLang="en-US" sz="1200" b="1" dirty="0"/>
          </a:p>
          <a:p>
            <a:r>
              <a:rPr lang="ja-JP" altLang="en-US" sz="1200" dirty="0">
                <a:effectLst/>
              </a:rPr>
              <a:t>ナミアメンボの素早い動きを、はじめは等倍速、次は</a:t>
            </a:r>
            <a:r>
              <a:rPr lang="en-US" altLang="ja-JP" sz="1200" dirty="0">
                <a:effectLst/>
              </a:rPr>
              <a:t>32</a:t>
            </a:r>
            <a:r>
              <a:rPr lang="ja-JP" altLang="en-US" sz="1200" dirty="0">
                <a:effectLst/>
              </a:rPr>
              <a:t>倍と</a:t>
            </a:r>
            <a:r>
              <a:rPr lang="en-US" altLang="ja-JP" sz="1200" dirty="0">
                <a:effectLst/>
              </a:rPr>
              <a:t>8</a:t>
            </a:r>
            <a:r>
              <a:rPr lang="ja-JP" altLang="en-US" sz="1200" dirty="0">
                <a:effectLst/>
              </a:rPr>
              <a:t>倍で観察しました。方向転換したり、素早く移動したりする方法がよくわかります。</a:t>
            </a:r>
            <a:endParaRPr lang="ja-JP" altLang="en-US" sz="1200" dirty="0"/>
          </a:p>
          <a:p>
            <a:endParaRPr kumimoji="1" lang="ja-JP" altLang="en-US" dirty="0"/>
          </a:p>
        </p:txBody>
      </p:sp>
      <p:sp>
        <p:nvSpPr>
          <p:cNvPr id="7" name="テキスト プレースホルダー 6">
            <a:extLst>
              <a:ext uri="{FF2B5EF4-FFF2-40B4-BE49-F238E27FC236}">
                <a16:creationId xmlns:a16="http://schemas.microsoft.com/office/drawing/2014/main" id="{7F6A1925-A2A0-4E99-9901-517B63D04DB7}"/>
              </a:ext>
            </a:extLst>
          </p:cNvPr>
          <p:cNvSpPr>
            <a:spLocks noGrp="1"/>
          </p:cNvSpPr>
          <p:nvPr>
            <p:ph type="body" sz="quarter" idx="22"/>
          </p:nvPr>
        </p:nvSpPr>
        <p:spPr/>
        <p:txBody>
          <a:bodyPr/>
          <a:lstStyle/>
          <a:p>
            <a:r>
              <a:rPr lang="ja-JP" altLang="en-US" sz="1200" b="1" dirty="0">
                <a:effectLst/>
              </a:rPr>
              <a:t>エサに集まるナミアメンボ </a:t>
            </a:r>
            <a:endParaRPr lang="ja-JP" altLang="en-US" sz="1200" b="1" dirty="0"/>
          </a:p>
          <a:p>
            <a:r>
              <a:rPr lang="ja-JP" altLang="en-US" sz="1200" dirty="0">
                <a:effectLst/>
              </a:rPr>
              <a:t>ナミアメンボは水面に落ちた餌を食べます。オスメスのペアや単独個体が集まっています。何を食べているのでしょう？  少し待つと・・・</a:t>
            </a:r>
            <a:endParaRPr lang="ja-JP" altLang="en-US" sz="1200" dirty="0"/>
          </a:p>
          <a:p>
            <a:endParaRPr kumimoji="1" lang="ja-JP" altLang="en-US" dirty="0"/>
          </a:p>
        </p:txBody>
      </p:sp>
      <p:sp>
        <p:nvSpPr>
          <p:cNvPr id="8" name="テキスト プレースホルダー 7">
            <a:extLst>
              <a:ext uri="{FF2B5EF4-FFF2-40B4-BE49-F238E27FC236}">
                <a16:creationId xmlns:a16="http://schemas.microsoft.com/office/drawing/2014/main" id="{8A39C298-6DC8-433F-956D-505A884D22FC}"/>
              </a:ext>
            </a:extLst>
          </p:cNvPr>
          <p:cNvSpPr>
            <a:spLocks noGrp="1"/>
          </p:cNvSpPr>
          <p:nvPr>
            <p:ph type="body" sz="quarter" idx="23"/>
          </p:nvPr>
        </p:nvSpPr>
        <p:spPr/>
        <p:txBody>
          <a:bodyPr/>
          <a:lstStyle/>
          <a:p>
            <a:r>
              <a:rPr lang="ja-JP" altLang="en-US" sz="1200" b="1" dirty="0">
                <a:effectLst/>
              </a:rPr>
              <a:t>流れに逆らうナミアメンボ達 </a:t>
            </a:r>
            <a:endParaRPr lang="ja-JP" altLang="en-US" sz="1200" b="1" dirty="0"/>
          </a:p>
          <a:p>
            <a:r>
              <a:rPr lang="ja-JP" altLang="en-US" sz="1200" dirty="0">
                <a:effectLst/>
              </a:rPr>
              <a:t>ナミアメンボは流れや風に逆らって、「良い」場所に留まろうとする性質があります。みんなが同じ方向に移動する様子が観察できます。</a:t>
            </a:r>
            <a:endParaRPr lang="ja-JP" altLang="en-US" sz="1200" dirty="0"/>
          </a:p>
          <a:p>
            <a:endParaRPr kumimoji="1" lang="ja-JP" altLang="en-US" dirty="0"/>
          </a:p>
        </p:txBody>
      </p:sp>
      <p:sp>
        <p:nvSpPr>
          <p:cNvPr id="9" name="テキスト プレースホルダー 8">
            <a:extLst>
              <a:ext uri="{FF2B5EF4-FFF2-40B4-BE49-F238E27FC236}">
                <a16:creationId xmlns:a16="http://schemas.microsoft.com/office/drawing/2014/main" id="{7363326A-E599-4B10-87FB-E076F1FDFB1E}"/>
              </a:ext>
            </a:extLst>
          </p:cNvPr>
          <p:cNvSpPr>
            <a:spLocks noGrp="1"/>
          </p:cNvSpPr>
          <p:nvPr>
            <p:ph type="body" sz="quarter" idx="24"/>
          </p:nvPr>
        </p:nvSpPr>
        <p:spPr/>
        <p:txBody>
          <a:bodyPr/>
          <a:lstStyle/>
          <a:p>
            <a:r>
              <a:rPr lang="ja-JP" altLang="en-US" sz="1200" b="1" dirty="0"/>
              <a:t>ナミアメンボのオス・メスの跳躍 </a:t>
            </a:r>
          </a:p>
          <a:p>
            <a:r>
              <a:rPr lang="ja-JP" altLang="en-US" sz="1200" dirty="0"/>
              <a:t>背中に乗っているのがオスで、乗せているのがメスです。 メスは餌らしき物を持っており、そのまま長い時間を過ごします。</a:t>
            </a:r>
          </a:p>
          <a:p>
            <a:endParaRPr kumimoji="1" lang="ja-JP" altLang="en-US" dirty="0"/>
          </a:p>
        </p:txBody>
      </p:sp>
      <p:pic>
        <p:nvPicPr>
          <p:cNvPr id="10" name="オンライン メディア 19" title="ナミアメンボのハイスピード観察">
            <a:hlinkClick r:id="" action="ppaction://media"/>
            <a:extLst>
              <a:ext uri="{FF2B5EF4-FFF2-40B4-BE49-F238E27FC236}">
                <a16:creationId xmlns:a16="http://schemas.microsoft.com/office/drawing/2014/main" id="{7A9658E6-B0B1-408F-A2D5-8BBAC00AACC0}"/>
              </a:ext>
            </a:extLst>
          </p:cNvPr>
          <p:cNvPicPr>
            <a:picLocks noGrp="1" noRot="1" noChangeAspect="1"/>
          </p:cNvPicPr>
          <p:nvPr>
            <p:ph type="media" sz="quarter" idx="17"/>
            <a:videoFile r:link="rId1"/>
          </p:nvPr>
        </p:nvPicPr>
        <p:blipFill>
          <a:blip r:embed="rId6"/>
          <a:stretch>
            <a:fillRect/>
          </a:stretch>
        </p:blipFill>
        <p:spPr>
          <a:xfrm>
            <a:off x="153194" y="142081"/>
            <a:ext cx="4064000" cy="2286000"/>
          </a:xfrm>
          <a:prstGeom prst="rect">
            <a:avLst/>
          </a:prstGeom>
        </p:spPr>
      </p:pic>
      <p:pic>
        <p:nvPicPr>
          <p:cNvPr id="11" name="オンライン メディア 20" title="ナミアメンボの採餌">
            <a:hlinkClick r:id="" action="ppaction://media"/>
            <a:extLst>
              <a:ext uri="{FF2B5EF4-FFF2-40B4-BE49-F238E27FC236}">
                <a16:creationId xmlns:a16="http://schemas.microsoft.com/office/drawing/2014/main" id="{A445ACA0-1BA8-45A4-9107-F17D338611F2}"/>
              </a:ext>
            </a:extLst>
          </p:cNvPr>
          <p:cNvPicPr>
            <a:picLocks noGrp="1" noRot="1" noChangeAspect="1"/>
          </p:cNvPicPr>
          <p:nvPr>
            <p:ph type="media" sz="quarter" idx="18"/>
            <a:videoFile r:link="rId2"/>
          </p:nvPr>
        </p:nvPicPr>
        <p:blipFill>
          <a:blip r:embed="rId7"/>
          <a:stretch>
            <a:fillRect/>
          </a:stretch>
        </p:blipFill>
        <p:spPr>
          <a:xfrm>
            <a:off x="4947444" y="142081"/>
            <a:ext cx="4064000" cy="2286000"/>
          </a:xfrm>
          <a:prstGeom prst="rect">
            <a:avLst/>
          </a:prstGeom>
        </p:spPr>
      </p:pic>
      <p:pic>
        <p:nvPicPr>
          <p:cNvPr id="12" name="オンライン メディア 3" title="流れに逆らって泳ぐナミアメンボたち">
            <a:hlinkClick r:id="" action="ppaction://media"/>
            <a:extLst>
              <a:ext uri="{FF2B5EF4-FFF2-40B4-BE49-F238E27FC236}">
                <a16:creationId xmlns:a16="http://schemas.microsoft.com/office/drawing/2014/main" id="{A5D4ADEC-DDA6-4E91-9C5F-6AE889DC5EF5}"/>
              </a:ext>
            </a:extLst>
          </p:cNvPr>
          <p:cNvPicPr>
            <a:picLocks noGrp="1" noRot="1" noChangeAspect="1"/>
          </p:cNvPicPr>
          <p:nvPr>
            <p:ph type="media" sz="quarter" idx="19"/>
            <a:videoFile r:link="rId3"/>
          </p:nvPr>
        </p:nvPicPr>
        <p:blipFill>
          <a:blip r:embed="rId8"/>
          <a:stretch>
            <a:fillRect/>
          </a:stretch>
        </p:blipFill>
        <p:spPr>
          <a:xfrm>
            <a:off x="153194" y="3572669"/>
            <a:ext cx="4064000" cy="2286000"/>
          </a:xfrm>
          <a:prstGeom prst="rect">
            <a:avLst/>
          </a:prstGeom>
        </p:spPr>
      </p:pic>
      <p:pic>
        <p:nvPicPr>
          <p:cNvPr id="13" name="オンライン メディア 4" title="ナミアメンボのオス・メスの跳躍">
            <a:hlinkClick r:id="" action="ppaction://media"/>
            <a:extLst>
              <a:ext uri="{FF2B5EF4-FFF2-40B4-BE49-F238E27FC236}">
                <a16:creationId xmlns:a16="http://schemas.microsoft.com/office/drawing/2014/main" id="{EA39B1E6-09E2-409B-A09F-1467C3FB2A2F}"/>
              </a:ext>
            </a:extLst>
          </p:cNvPr>
          <p:cNvPicPr>
            <a:picLocks noGrp="1" noRot="1" noChangeAspect="1"/>
          </p:cNvPicPr>
          <p:nvPr>
            <p:ph type="media" sz="quarter" idx="20"/>
            <a:videoFile r:link="rId4"/>
          </p:nvPr>
        </p:nvPicPr>
        <p:blipFill>
          <a:blip r:embed="rId9"/>
          <a:stretch>
            <a:fillRect/>
          </a:stretch>
        </p:blipFill>
        <p:spPr>
          <a:xfrm>
            <a:off x="4947444" y="3572669"/>
            <a:ext cx="4064000" cy="2286000"/>
          </a:xfrm>
          <a:prstGeom prst="rect">
            <a:avLst/>
          </a:prstGeom>
        </p:spPr>
      </p:pic>
    </p:spTree>
    <p:extLst>
      <p:ext uri="{BB962C8B-B14F-4D97-AF65-F5344CB8AC3E}">
        <p14:creationId xmlns:p14="http://schemas.microsoft.com/office/powerpoint/2010/main" val="2063764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12"/>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0"/>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10"/>
                                        </p:tgtEl>
                                      </p:cBhvr>
                                    </p:cmd>
                                  </p:childTnLst>
                                </p:cTn>
                              </p:par>
                            </p:childTnLst>
                          </p:cTn>
                        </p:par>
                      </p:childTnLst>
                    </p:cTn>
                  </p:par>
                </p:childTnLst>
              </p:cTn>
              <p:nextCondLst>
                <p:cond evt="onClick" delay="0">
                  <p:tgtEl>
                    <p:spTgt spid="10"/>
                  </p:tgtEl>
                </p:cond>
              </p:nextCondLst>
            </p:seq>
            <p:video>
              <p:cMediaNode vol="80000">
                <p:cTn id="24" fill="hold" display="0">
                  <p:stCondLst>
                    <p:cond delay="indefinite"/>
                  </p:stCondLst>
                </p:cTn>
                <p:tgtEl>
                  <p:spTgt spid="10"/>
                </p:tgtEl>
              </p:cMediaNode>
            </p:video>
            <p:seq concurrent="1" nextAc="seek">
              <p:cTn id="25" restart="whenNotActive" fill="hold" evtFilter="cancelBubble" nodeType="interactiveSeq">
                <p:stCondLst>
                  <p:cond evt="onClick" delay="0">
                    <p:tgtEl>
                      <p:spTgt spid="11"/>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11"/>
                                        </p:tgtEl>
                                      </p:cBhvr>
                                    </p:cmd>
                                  </p:childTnLst>
                                </p:cTn>
                              </p:par>
                            </p:childTnLst>
                          </p:cTn>
                        </p:par>
                      </p:childTnLst>
                    </p:cTn>
                  </p:par>
                </p:childTnLst>
              </p:cTn>
              <p:nextCondLst>
                <p:cond evt="onClick" delay="0">
                  <p:tgtEl>
                    <p:spTgt spid="11"/>
                  </p:tgtEl>
                </p:cond>
              </p:nextCondLst>
            </p:seq>
            <p:video>
              <p:cMediaNode vol="80000">
                <p:cTn id="30" fill="hold" display="0">
                  <p:stCondLst>
                    <p:cond delay="indefinite"/>
                  </p:stCondLst>
                </p:cTn>
                <p:tgtEl>
                  <p:spTgt spid="11"/>
                </p:tgtEl>
              </p:cMediaNode>
            </p:video>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12"/>
                                        </p:tgtEl>
                                      </p:cBhvr>
                                    </p:cmd>
                                  </p:childTnLst>
                                </p:cTn>
                              </p:par>
                            </p:childTnLst>
                          </p:cTn>
                        </p:par>
                      </p:childTnLst>
                    </p:cTn>
                  </p:par>
                </p:childTnLst>
              </p:cTn>
              <p:nextCondLst>
                <p:cond evt="onClick" delay="0">
                  <p:tgtEl>
                    <p:spTgt spid="12"/>
                  </p:tgtEl>
                </p:cond>
              </p:nextCondLst>
            </p:seq>
            <p:video>
              <p:cMediaNode vol="80000">
                <p:cTn id="36" fill="hold" display="0">
                  <p:stCondLst>
                    <p:cond delay="indefinite"/>
                  </p:stCondLst>
                </p:cTn>
                <p:tgtEl>
                  <p:spTgt spid="12"/>
                </p:tgtEl>
              </p:cMediaNode>
            </p:video>
            <p:seq concurrent="1" nextAc="seek">
              <p:cTn id="37" restart="whenNotActive" fill="hold" evtFilter="cancelBubble" nodeType="interactiveSeq">
                <p:stCondLst>
                  <p:cond evt="onClick" delay="0">
                    <p:tgtEl>
                      <p:spTgt spid="13"/>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13"/>
                                        </p:tgtEl>
                                      </p:cBhvr>
                                    </p:cmd>
                                  </p:childTnLst>
                                </p:cTn>
                              </p:par>
                            </p:childTnLst>
                          </p:cTn>
                        </p:par>
                      </p:childTnLst>
                    </p:cTn>
                  </p:par>
                </p:childTnLst>
              </p:cTn>
              <p:nextCondLst>
                <p:cond evt="onClick" delay="0">
                  <p:tgtEl>
                    <p:spTgt spid="13"/>
                  </p:tgtEl>
                </p:cond>
              </p:nextCondLst>
            </p:seq>
            <p:video>
              <p:cMediaNode vol="80000">
                <p:cTn id="42" fill="hold" display="0">
                  <p:stCondLst>
                    <p:cond delay="indefinite"/>
                  </p:stCondLst>
                </p:cTn>
                <p:tgtEl>
                  <p:spTgt spid="1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5">
            <a:extLst>
              <a:ext uri="{FF2B5EF4-FFF2-40B4-BE49-F238E27FC236}">
                <a16:creationId xmlns:a16="http://schemas.microsoft.com/office/drawing/2014/main" id="{193009AC-7A5E-43EC-9AFD-4DA1EA3F2574}"/>
              </a:ext>
            </a:extLst>
          </p:cNvPr>
          <p:cNvSpPr>
            <a:spLocks noGrp="1"/>
          </p:cNvSpPr>
          <p:nvPr>
            <p:ph type="body" sz="quarter" idx="21"/>
          </p:nvPr>
        </p:nvSpPr>
        <p:spPr/>
        <p:txBody>
          <a:bodyPr/>
          <a:lstStyle/>
          <a:p>
            <a:r>
              <a:rPr lang="ja-JP" altLang="en-US" sz="1200" b="1" dirty="0"/>
              <a:t>ペアに遭遇したアメンボのオス </a:t>
            </a:r>
          </a:p>
          <a:p>
            <a:r>
              <a:rPr lang="ja-JP" altLang="en-US" sz="1200" dirty="0"/>
              <a:t>ナミアメンボのオスメスのペアに、アメンボのオスが近づいてたところを観察しました。近くまで来ると、突然オスが･･･</a:t>
            </a:r>
          </a:p>
          <a:p>
            <a:endParaRPr kumimoji="1" lang="ja-JP" altLang="en-US" dirty="0"/>
          </a:p>
        </p:txBody>
      </p:sp>
      <p:pic>
        <p:nvPicPr>
          <p:cNvPr id="10" name="オンライン メディア 5" title="ペアに遭遇したアメンボのオス">
            <a:hlinkClick r:id="" action="ppaction://media"/>
            <a:extLst>
              <a:ext uri="{FF2B5EF4-FFF2-40B4-BE49-F238E27FC236}">
                <a16:creationId xmlns:a16="http://schemas.microsoft.com/office/drawing/2014/main" id="{2EBCC336-1E9E-4328-9A22-1E0762ECB3EC}"/>
              </a:ext>
            </a:extLst>
          </p:cNvPr>
          <p:cNvPicPr>
            <a:picLocks noGrp="1" noRot="1" noChangeAspect="1"/>
          </p:cNvPicPr>
          <p:nvPr>
            <p:ph type="media" sz="quarter" idx="17"/>
            <a:videoFile r:link="rId1"/>
          </p:nvPr>
        </p:nvPicPr>
        <p:blipFill>
          <a:blip r:embed="rId3"/>
          <a:stretch>
            <a:fillRect/>
          </a:stretch>
        </p:blipFill>
        <p:spPr>
          <a:xfrm>
            <a:off x="153194" y="142081"/>
            <a:ext cx="4064000" cy="2286000"/>
          </a:xfrm>
          <a:prstGeom prst="rect">
            <a:avLst/>
          </a:prstGeom>
        </p:spPr>
      </p:pic>
    </p:spTree>
    <p:extLst>
      <p:ext uri="{BB962C8B-B14F-4D97-AF65-F5344CB8AC3E}">
        <p14:creationId xmlns:p14="http://schemas.microsoft.com/office/powerpoint/2010/main" val="2099655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p:cTn id="12" fill="hold" display="0">
                  <p:stCondLst>
                    <p:cond delay="indefinite"/>
                  </p:stCondLst>
                </p:cTn>
                <p:tgtEl>
                  <p:spTgt spid="10"/>
                </p:tgtEl>
              </p:cMediaNode>
            </p:video>
          </p:childTnLst>
        </p:cTn>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クォータブル">
  <a:themeElements>
    <a:clrScheme name="クォータブル">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クォータブル">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クォータブル">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197</TotalTime>
  <Words>2937</Words>
  <Application>Microsoft Office PowerPoint</Application>
  <PresentationFormat>画面に合わせる (4:3)</PresentationFormat>
  <Paragraphs>254</Paragraphs>
  <Slides>33</Slides>
  <Notes>0</Notes>
  <HiddenSlides>0</HiddenSlides>
  <MMClips>71</MMClips>
  <ScaleCrop>false</ScaleCrop>
  <HeadingPairs>
    <vt:vector size="6" baseType="variant">
      <vt:variant>
        <vt:lpstr>使用されているフォント</vt:lpstr>
      </vt:variant>
      <vt:variant>
        <vt:i4>8</vt:i4>
      </vt:variant>
      <vt:variant>
        <vt:lpstr>テーマ</vt:lpstr>
      </vt:variant>
      <vt:variant>
        <vt:i4>2</vt:i4>
      </vt:variant>
      <vt:variant>
        <vt:lpstr>スライド タイトル</vt:lpstr>
      </vt:variant>
      <vt:variant>
        <vt:i4>33</vt:i4>
      </vt:variant>
    </vt:vector>
  </HeadingPairs>
  <TitlesOfParts>
    <vt:vector size="43" baseType="lpstr">
      <vt:lpstr>ＭＳ ゴシック</vt:lpstr>
      <vt:lpstr>メイリオ</vt:lpstr>
      <vt:lpstr>游ゴシック</vt:lpstr>
      <vt:lpstr>Arial</vt:lpstr>
      <vt:lpstr>Calibri</vt:lpstr>
      <vt:lpstr>Calibri Light</vt:lpstr>
      <vt:lpstr>Century Gothic</vt:lpstr>
      <vt:lpstr>Wingdings 2</vt:lpstr>
      <vt:lpstr>Office テーマ</vt:lpstr>
      <vt:lpstr>クォータブル</vt:lpstr>
      <vt:lpstr>生物観察支援システムⅡ （観察動画アーカイブ）</vt:lpstr>
      <vt:lpstr>本ファイルについて</vt:lpstr>
      <vt:lpstr>＊ 拡大再生したいときには、下例の様に 　　他のPPTスライドにコピーして、拡大してください。</vt:lpstr>
      <vt:lpstr>目次</vt:lpstr>
      <vt:lpstr>PowerPoint プレゼンテーション</vt:lpstr>
      <vt:lpstr>PowerPoint プレゼンテーション</vt:lpstr>
      <vt:lpstr>目次</vt:lpstr>
      <vt:lpstr>PowerPoint プレゼンテーション</vt:lpstr>
      <vt:lpstr>PowerPoint プレゼンテーション</vt:lpstr>
      <vt:lpstr>目次</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目次</vt:lpstr>
      <vt:lpstr>PowerPoint プレゼンテーション</vt:lpstr>
      <vt:lpstr>目次</vt:lpstr>
      <vt:lpstr>PowerPoint プレゼンテーション</vt:lpstr>
      <vt:lpstr>PowerPoint プレゼンテーション</vt:lpstr>
      <vt:lpstr>目次</vt:lpstr>
      <vt:lpstr>PowerPoint プレゼンテーション</vt:lpstr>
      <vt:lpstr>目次</vt:lpstr>
      <vt:lpstr>PowerPoint プレゼンテーション</vt:lpstr>
      <vt:lpstr>PowerPoint プレゼンテーション</vt:lpstr>
      <vt:lpstr>目次</vt:lpstr>
      <vt:lpstr>PowerPoint プレゼンテーション</vt:lpstr>
      <vt:lpstr>PowerPoint プレゼンテーション</vt:lpstr>
      <vt:lpstr>PowerPoint プレゼンテーション</vt:lpstr>
      <vt:lpstr>目次</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今井健介</dc:creator>
  <cp:lastModifiedBy>今井健介</cp:lastModifiedBy>
  <cp:revision>19</cp:revision>
  <dcterms:created xsi:type="dcterms:W3CDTF">2021-12-29T01:41:00Z</dcterms:created>
  <dcterms:modified xsi:type="dcterms:W3CDTF">2022-02-27T02:12:03Z</dcterms:modified>
</cp:coreProperties>
</file>